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77" r:id="rId3"/>
    <p:sldId id="269" r:id="rId4"/>
    <p:sldId id="295" r:id="rId5"/>
    <p:sldId id="297" r:id="rId6"/>
    <p:sldId id="273" r:id="rId7"/>
    <p:sldId id="271" r:id="rId8"/>
    <p:sldId id="296" r:id="rId9"/>
    <p:sldId id="272" r:id="rId10"/>
    <p:sldId id="298" r:id="rId11"/>
    <p:sldId id="300" r:id="rId12"/>
    <p:sldId id="280" r:id="rId13"/>
    <p:sldId id="285" r:id="rId14"/>
    <p:sldId id="291" r:id="rId15"/>
    <p:sldId id="287" r:id="rId16"/>
    <p:sldId id="290" r:id="rId17"/>
    <p:sldId id="288" r:id="rId18"/>
    <p:sldId id="289"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00"/>
    <a:srgbClr val="3A4FB0"/>
    <a:srgbClr val="666699"/>
    <a:srgbClr val="FFFFCC"/>
    <a:srgbClr val="FFF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2252" autoAdjust="0"/>
  </p:normalViewPr>
  <p:slideViewPr>
    <p:cSldViewPr snapToGrid="0">
      <p:cViewPr varScale="1">
        <p:scale>
          <a:sx n="90" d="100"/>
          <a:sy n="90" d="100"/>
        </p:scale>
        <p:origin x="102"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7F398-780E-4BCE-BEB3-301901267419}"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03434593-8A65-4285-94D0-EFC9471A4023}">
      <dgm:prSet custT="1"/>
      <dgm:spPr>
        <a:solidFill>
          <a:schemeClr val="accent6">
            <a:lumMod val="75000"/>
          </a:schemeClr>
        </a:solidFill>
      </dgm:spPr>
      <dgm:t>
        <a:bodyPr/>
        <a:lstStyle/>
        <a:p>
          <a:pPr algn="ctr"/>
          <a:r>
            <a:rPr lang="en-US" sz="3200" dirty="0">
              <a:latin typeface="+mn-lt"/>
            </a:rPr>
            <a:t>Congratulations on being selected to </a:t>
          </a:r>
        </a:p>
        <a:p>
          <a:pPr algn="ctr"/>
          <a:r>
            <a:rPr lang="en-US" sz="3200" dirty="0">
              <a:latin typeface="+mn-lt"/>
            </a:rPr>
            <a:t>Cohort #1 </a:t>
          </a:r>
        </a:p>
        <a:p>
          <a:pPr algn="ctr"/>
          <a:r>
            <a:rPr lang="en-US" sz="2800" dirty="0">
              <a:latin typeface="+mn-lt"/>
            </a:rPr>
            <a:t>of the </a:t>
          </a:r>
        </a:p>
        <a:p>
          <a:pPr algn="ctr"/>
          <a:r>
            <a:rPr lang="en-US" sz="3200" dirty="0">
              <a:latin typeface="+mn-lt"/>
            </a:rPr>
            <a:t>K12 Cyber Security Pathways Program!</a:t>
          </a:r>
        </a:p>
      </dgm:t>
    </dgm:pt>
    <dgm:pt modelId="{93033764-B7A4-4B35-BE54-8F909C6C13EB}" type="parTrans" cxnId="{2FA2BE13-5AE0-485B-93E2-F567F2CA602D}">
      <dgm:prSet/>
      <dgm:spPr/>
      <dgm:t>
        <a:bodyPr/>
        <a:lstStyle/>
        <a:p>
          <a:endParaRPr lang="en-US"/>
        </a:p>
      </dgm:t>
    </dgm:pt>
    <dgm:pt modelId="{352F53E4-D354-4650-B3C9-F2709ACDF2B0}" type="sibTrans" cxnId="{2FA2BE13-5AE0-485B-93E2-F567F2CA602D}">
      <dgm:prSet/>
      <dgm:spPr/>
      <dgm:t>
        <a:bodyPr/>
        <a:lstStyle/>
        <a:p>
          <a:endParaRPr lang="en-US"/>
        </a:p>
      </dgm:t>
    </dgm:pt>
    <dgm:pt modelId="{E472BBF4-89DA-42C4-8C20-CA835F98AD2D}">
      <dgm:prSet phldr="0" custT="1"/>
      <dgm:spPr/>
      <dgm:t>
        <a:bodyPr/>
        <a:lstStyle/>
        <a:p>
          <a:pPr>
            <a:buClr>
              <a:srgbClr val="000000"/>
            </a:buClr>
            <a:buSzPts val="1500"/>
            <a:buFont typeface="Arial"/>
            <a:buNone/>
          </a:pPr>
          <a:r>
            <a:rPr lang="en-US" sz="2800" i="0" dirty="0">
              <a:latin typeface="Faustina Light"/>
              <a:ea typeface="Faustina Light"/>
              <a:cs typeface="Faustina Light"/>
              <a:sym typeface="Faustina Light"/>
            </a:rPr>
            <a:t>We believe that a high-quality, sustainable workforce pipeline begins in secondary education.</a:t>
          </a:r>
          <a:endParaRPr lang="en-US" sz="2800" i="0" dirty="0"/>
        </a:p>
      </dgm:t>
    </dgm:pt>
    <dgm:pt modelId="{8B079129-1A88-4AF8-8F21-45A3FFCBC113}" type="parTrans" cxnId="{11393BCE-3CAD-4F04-A273-4A2A434C1CCC}">
      <dgm:prSet/>
      <dgm:spPr/>
      <dgm:t>
        <a:bodyPr/>
        <a:lstStyle/>
        <a:p>
          <a:endParaRPr lang="en-US"/>
        </a:p>
      </dgm:t>
    </dgm:pt>
    <dgm:pt modelId="{9C3D4E04-8FFE-4DAE-AE72-9054E6EAE612}" type="sibTrans" cxnId="{11393BCE-3CAD-4F04-A273-4A2A434C1CCC}">
      <dgm:prSet/>
      <dgm:spPr/>
      <dgm:t>
        <a:bodyPr/>
        <a:lstStyle/>
        <a:p>
          <a:endParaRPr lang="en-US"/>
        </a:p>
      </dgm:t>
    </dgm:pt>
    <dgm:pt modelId="{0D538619-4A83-405F-8338-23BB1FFC622E}" type="pres">
      <dgm:prSet presAssocID="{B477F398-780E-4BCE-BEB3-301901267419}" presName="mainComposite" presStyleCnt="0">
        <dgm:presLayoutVars>
          <dgm:chPref val="1"/>
          <dgm:dir/>
          <dgm:animOne val="branch"/>
          <dgm:animLvl val="lvl"/>
          <dgm:resizeHandles val="exact"/>
        </dgm:presLayoutVars>
      </dgm:prSet>
      <dgm:spPr/>
    </dgm:pt>
    <dgm:pt modelId="{F1C97BC2-F8BB-4C7D-B252-9287987FE1BE}" type="pres">
      <dgm:prSet presAssocID="{B477F398-780E-4BCE-BEB3-301901267419}" presName="hierFlow" presStyleCnt="0"/>
      <dgm:spPr/>
    </dgm:pt>
    <dgm:pt modelId="{8B8B8273-E56C-45DD-A123-7C16169B3A2C}" type="pres">
      <dgm:prSet presAssocID="{B477F398-780E-4BCE-BEB3-301901267419}" presName="firstBuf" presStyleCnt="0"/>
      <dgm:spPr/>
    </dgm:pt>
    <dgm:pt modelId="{AFEF6AF5-6F8E-4731-BE39-09A527A48BC9}" type="pres">
      <dgm:prSet presAssocID="{B477F398-780E-4BCE-BEB3-301901267419}" presName="hierChild1" presStyleCnt="0">
        <dgm:presLayoutVars>
          <dgm:chPref val="1"/>
          <dgm:animOne val="branch"/>
          <dgm:animLvl val="lvl"/>
        </dgm:presLayoutVars>
      </dgm:prSet>
      <dgm:spPr/>
    </dgm:pt>
    <dgm:pt modelId="{42F28367-9F66-4902-942A-120AC72149DD}" type="pres">
      <dgm:prSet presAssocID="{03434593-8A65-4285-94D0-EFC9471A4023}" presName="Name14" presStyleCnt="0"/>
      <dgm:spPr/>
    </dgm:pt>
    <dgm:pt modelId="{82D9B8DD-2440-4340-9DF6-E793D1755B70}" type="pres">
      <dgm:prSet presAssocID="{03434593-8A65-4285-94D0-EFC9471A4023}" presName="level1Shape" presStyleLbl="node0" presStyleIdx="0" presStyleCnt="1" custScaleX="129566" custScaleY="97598" custLinFactNeighborX="-234" custLinFactNeighborY="-4667">
        <dgm:presLayoutVars>
          <dgm:chPref val="3"/>
        </dgm:presLayoutVars>
      </dgm:prSet>
      <dgm:spPr/>
    </dgm:pt>
    <dgm:pt modelId="{4C645B5F-7914-4574-A628-29D50D9D3A4B}" type="pres">
      <dgm:prSet presAssocID="{03434593-8A65-4285-94D0-EFC9471A4023}" presName="hierChild2" presStyleCnt="0"/>
      <dgm:spPr/>
    </dgm:pt>
    <dgm:pt modelId="{E36BAB24-663F-4285-94C6-29268E2110A4}" type="pres">
      <dgm:prSet presAssocID="{B477F398-780E-4BCE-BEB3-301901267419}" presName="bgShapesFlow" presStyleCnt="0"/>
      <dgm:spPr/>
    </dgm:pt>
    <dgm:pt modelId="{DBB52086-7614-45AE-A673-F15C8CC8217F}" type="pres">
      <dgm:prSet presAssocID="{E472BBF4-89DA-42C4-8C20-CA835F98AD2D}" presName="rectComp" presStyleCnt="0"/>
      <dgm:spPr/>
    </dgm:pt>
    <dgm:pt modelId="{046D60C6-46EA-4BD0-8FA2-EAB801775B6A}" type="pres">
      <dgm:prSet presAssocID="{E472BBF4-89DA-42C4-8C20-CA835F98AD2D}" presName="bgRect" presStyleLbl="bgShp" presStyleIdx="0" presStyleCnt="1" custLinFactNeighborY="-114"/>
      <dgm:spPr/>
    </dgm:pt>
    <dgm:pt modelId="{815A2A4C-0E77-4B02-B8A3-2469F1C700DE}" type="pres">
      <dgm:prSet presAssocID="{E472BBF4-89DA-42C4-8C20-CA835F98AD2D}" presName="bgRectTx" presStyleLbl="bgShp" presStyleIdx="0" presStyleCnt="1">
        <dgm:presLayoutVars>
          <dgm:bulletEnabled val="1"/>
        </dgm:presLayoutVars>
      </dgm:prSet>
      <dgm:spPr/>
    </dgm:pt>
  </dgm:ptLst>
  <dgm:cxnLst>
    <dgm:cxn modelId="{2FA2BE13-5AE0-485B-93E2-F567F2CA602D}" srcId="{B477F398-780E-4BCE-BEB3-301901267419}" destId="{03434593-8A65-4285-94D0-EFC9471A4023}" srcOrd="0" destOrd="0" parTransId="{93033764-B7A4-4B35-BE54-8F909C6C13EB}" sibTransId="{352F53E4-D354-4650-B3C9-F2709ACDF2B0}"/>
    <dgm:cxn modelId="{E297DE18-6C72-4F69-A91C-0B405923569D}" type="presOf" srcId="{E472BBF4-89DA-42C4-8C20-CA835F98AD2D}" destId="{815A2A4C-0E77-4B02-B8A3-2469F1C700DE}" srcOrd="1" destOrd="0" presId="urn:microsoft.com/office/officeart/2005/8/layout/hierarchy6"/>
    <dgm:cxn modelId="{92ACCF70-AC89-4943-A384-14DF9452E656}" type="presOf" srcId="{03434593-8A65-4285-94D0-EFC9471A4023}" destId="{82D9B8DD-2440-4340-9DF6-E793D1755B70}" srcOrd="0" destOrd="0" presId="urn:microsoft.com/office/officeart/2005/8/layout/hierarchy6"/>
    <dgm:cxn modelId="{F54CCD92-0F00-4B02-95D9-10A664CACF7D}" type="presOf" srcId="{E472BBF4-89DA-42C4-8C20-CA835F98AD2D}" destId="{046D60C6-46EA-4BD0-8FA2-EAB801775B6A}" srcOrd="0" destOrd="0" presId="urn:microsoft.com/office/officeart/2005/8/layout/hierarchy6"/>
    <dgm:cxn modelId="{49F41EBD-3DC8-4D8F-A4C0-AD470DB47A93}" type="presOf" srcId="{B477F398-780E-4BCE-BEB3-301901267419}" destId="{0D538619-4A83-405F-8338-23BB1FFC622E}" srcOrd="0" destOrd="0" presId="urn:microsoft.com/office/officeart/2005/8/layout/hierarchy6"/>
    <dgm:cxn modelId="{11393BCE-3CAD-4F04-A273-4A2A434C1CCC}" srcId="{B477F398-780E-4BCE-BEB3-301901267419}" destId="{E472BBF4-89DA-42C4-8C20-CA835F98AD2D}" srcOrd="1" destOrd="0" parTransId="{8B079129-1A88-4AF8-8F21-45A3FFCBC113}" sibTransId="{9C3D4E04-8FFE-4DAE-AE72-9054E6EAE612}"/>
    <dgm:cxn modelId="{EAC2A6FD-8F23-4345-9223-5542A84D6152}" type="presParOf" srcId="{0D538619-4A83-405F-8338-23BB1FFC622E}" destId="{F1C97BC2-F8BB-4C7D-B252-9287987FE1BE}" srcOrd="0" destOrd="0" presId="urn:microsoft.com/office/officeart/2005/8/layout/hierarchy6"/>
    <dgm:cxn modelId="{01516514-F586-4CE9-8922-D103AC747F8A}" type="presParOf" srcId="{F1C97BC2-F8BB-4C7D-B252-9287987FE1BE}" destId="{8B8B8273-E56C-45DD-A123-7C16169B3A2C}" srcOrd="0" destOrd="0" presId="urn:microsoft.com/office/officeart/2005/8/layout/hierarchy6"/>
    <dgm:cxn modelId="{A41E21EC-BC95-4787-82D5-1E1E858A2C73}" type="presParOf" srcId="{F1C97BC2-F8BB-4C7D-B252-9287987FE1BE}" destId="{AFEF6AF5-6F8E-4731-BE39-09A527A48BC9}" srcOrd="1" destOrd="0" presId="urn:microsoft.com/office/officeart/2005/8/layout/hierarchy6"/>
    <dgm:cxn modelId="{8666E6B5-94EF-43C3-A4AE-57635B5A0E78}" type="presParOf" srcId="{AFEF6AF5-6F8E-4731-BE39-09A527A48BC9}" destId="{42F28367-9F66-4902-942A-120AC72149DD}" srcOrd="0" destOrd="0" presId="urn:microsoft.com/office/officeart/2005/8/layout/hierarchy6"/>
    <dgm:cxn modelId="{F25B5625-D0E3-4F21-B7DF-CC5066615AD2}" type="presParOf" srcId="{42F28367-9F66-4902-942A-120AC72149DD}" destId="{82D9B8DD-2440-4340-9DF6-E793D1755B70}" srcOrd="0" destOrd="0" presId="urn:microsoft.com/office/officeart/2005/8/layout/hierarchy6"/>
    <dgm:cxn modelId="{3AF4FAB2-3FAD-4F7D-ADE4-6582819D99A7}" type="presParOf" srcId="{42F28367-9F66-4902-942A-120AC72149DD}" destId="{4C645B5F-7914-4574-A628-29D50D9D3A4B}" srcOrd="1" destOrd="0" presId="urn:microsoft.com/office/officeart/2005/8/layout/hierarchy6"/>
    <dgm:cxn modelId="{F3F5051E-D447-4A15-A25A-1313B20BC385}" type="presParOf" srcId="{0D538619-4A83-405F-8338-23BB1FFC622E}" destId="{E36BAB24-663F-4285-94C6-29268E2110A4}" srcOrd="1" destOrd="0" presId="urn:microsoft.com/office/officeart/2005/8/layout/hierarchy6"/>
    <dgm:cxn modelId="{36CB443F-9E65-4D48-AC9C-68CC9403A755}" type="presParOf" srcId="{E36BAB24-663F-4285-94C6-29268E2110A4}" destId="{DBB52086-7614-45AE-A673-F15C8CC8217F}" srcOrd="0" destOrd="0" presId="urn:microsoft.com/office/officeart/2005/8/layout/hierarchy6"/>
    <dgm:cxn modelId="{445BDF0C-B491-4B6B-A079-B2B8B5D4DF8E}" type="presParOf" srcId="{DBB52086-7614-45AE-A673-F15C8CC8217F}" destId="{046D60C6-46EA-4BD0-8FA2-EAB801775B6A}" srcOrd="0" destOrd="0" presId="urn:microsoft.com/office/officeart/2005/8/layout/hierarchy6"/>
    <dgm:cxn modelId="{A59E12E4-E32E-403A-BFE1-F999786FF872}" type="presParOf" srcId="{DBB52086-7614-45AE-A673-F15C8CC8217F}" destId="{815A2A4C-0E77-4B02-B8A3-2469F1C700DE}"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662F0-1693-4C61-8A13-D1A621ACDF63}"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09BB706D-AC74-4E35-87E7-DC7134CDB6F7}">
      <dgm:prSet phldrT="[Text]"/>
      <dgm:spPr>
        <a:solidFill>
          <a:schemeClr val="accent1"/>
        </a:solidFill>
      </dgm:spPr>
      <dgm:t>
        <a:bodyPr/>
        <a:lstStyle/>
        <a:p>
          <a:r>
            <a:rPr lang="en-US"/>
            <a:t>September</a:t>
          </a:r>
        </a:p>
      </dgm:t>
    </dgm:pt>
    <dgm:pt modelId="{F14675ED-7A2A-44C2-B181-B16C02BA329D}" type="parTrans" cxnId="{5F37DBF9-4429-4ACC-9046-548F3780AB5A}">
      <dgm:prSet/>
      <dgm:spPr/>
      <dgm:t>
        <a:bodyPr/>
        <a:lstStyle/>
        <a:p>
          <a:endParaRPr lang="en-US"/>
        </a:p>
      </dgm:t>
    </dgm:pt>
    <dgm:pt modelId="{9FDEF6B4-ED1F-4396-822F-7C19E3FB94ED}" type="sibTrans" cxnId="{5F37DBF9-4429-4ACC-9046-548F3780AB5A}">
      <dgm:prSet/>
      <dgm:spPr/>
      <dgm:t>
        <a:bodyPr/>
        <a:lstStyle/>
        <a:p>
          <a:endParaRPr lang="en-US"/>
        </a:p>
      </dgm:t>
    </dgm:pt>
    <dgm:pt modelId="{E2A030E8-5A47-4395-A087-2584DD3D8D47}">
      <dgm:prSet phldrT="[Text]"/>
      <dgm:spPr>
        <a:solidFill>
          <a:schemeClr val="accent1"/>
        </a:solidFill>
      </dgm:spPr>
      <dgm:t>
        <a:bodyPr/>
        <a:lstStyle/>
        <a:p>
          <a:r>
            <a:rPr lang="en-US" dirty="0"/>
            <a:t>October</a:t>
          </a:r>
        </a:p>
      </dgm:t>
    </dgm:pt>
    <dgm:pt modelId="{D98B6D81-DD89-4C91-A794-F30304D2F4DF}" type="parTrans" cxnId="{5FD1A09D-0C3C-4AAE-A84B-1B0A19DCD7EB}">
      <dgm:prSet/>
      <dgm:spPr/>
      <dgm:t>
        <a:bodyPr/>
        <a:lstStyle/>
        <a:p>
          <a:endParaRPr lang="en-US"/>
        </a:p>
      </dgm:t>
    </dgm:pt>
    <dgm:pt modelId="{6D43A6C3-89A5-42EF-9BC3-6649E0AC7CB3}" type="sibTrans" cxnId="{5FD1A09D-0C3C-4AAE-A84B-1B0A19DCD7EB}">
      <dgm:prSet/>
      <dgm:spPr/>
      <dgm:t>
        <a:bodyPr/>
        <a:lstStyle/>
        <a:p>
          <a:endParaRPr lang="en-US"/>
        </a:p>
      </dgm:t>
    </dgm:pt>
    <dgm:pt modelId="{67A72303-66B7-4FB5-960D-D55E1DAE2CFD}">
      <dgm:prSet phldrT="[Text]"/>
      <dgm:spPr>
        <a:solidFill>
          <a:schemeClr val="accent1"/>
        </a:solidFill>
      </dgm:spPr>
      <dgm:t>
        <a:bodyPr/>
        <a:lstStyle/>
        <a:p>
          <a:r>
            <a:rPr lang="en-US"/>
            <a:t>November</a:t>
          </a:r>
        </a:p>
      </dgm:t>
    </dgm:pt>
    <dgm:pt modelId="{8D3849E9-3AB8-44F5-B9EA-6B25025D9E05}" type="parTrans" cxnId="{F6712B63-2888-4A66-A566-E176E6720000}">
      <dgm:prSet/>
      <dgm:spPr/>
      <dgm:t>
        <a:bodyPr/>
        <a:lstStyle/>
        <a:p>
          <a:endParaRPr lang="en-US"/>
        </a:p>
      </dgm:t>
    </dgm:pt>
    <dgm:pt modelId="{EDE79B43-B533-45FE-8970-C5A896AB5E21}" type="sibTrans" cxnId="{F6712B63-2888-4A66-A566-E176E6720000}">
      <dgm:prSet/>
      <dgm:spPr/>
      <dgm:t>
        <a:bodyPr/>
        <a:lstStyle/>
        <a:p>
          <a:endParaRPr lang="en-US"/>
        </a:p>
      </dgm:t>
    </dgm:pt>
    <dgm:pt modelId="{01A27A8E-6EBA-45EE-905D-9663AD989E89}">
      <dgm:prSet phldrT="[Text]"/>
      <dgm:spPr>
        <a:solidFill>
          <a:schemeClr val="accent6">
            <a:lumMod val="75000"/>
          </a:schemeClr>
        </a:solidFill>
      </dgm:spPr>
      <dgm:t>
        <a:bodyPr/>
        <a:lstStyle/>
        <a:p>
          <a:r>
            <a:rPr lang="en-US" dirty="0"/>
            <a:t>December</a:t>
          </a:r>
        </a:p>
      </dgm:t>
    </dgm:pt>
    <dgm:pt modelId="{4B802D1B-3881-4192-B8ED-255D56D7AA58}" type="parTrans" cxnId="{FE212E67-F4A2-446C-82BC-C46DCF68D26D}">
      <dgm:prSet/>
      <dgm:spPr/>
      <dgm:t>
        <a:bodyPr/>
        <a:lstStyle/>
        <a:p>
          <a:endParaRPr lang="en-US"/>
        </a:p>
      </dgm:t>
    </dgm:pt>
    <dgm:pt modelId="{5330D933-CF63-4B46-945B-210B1D86AD93}" type="sibTrans" cxnId="{FE212E67-F4A2-446C-82BC-C46DCF68D26D}">
      <dgm:prSet/>
      <dgm:spPr/>
      <dgm:t>
        <a:bodyPr/>
        <a:lstStyle/>
        <a:p>
          <a:endParaRPr lang="en-US"/>
        </a:p>
      </dgm:t>
    </dgm:pt>
    <dgm:pt modelId="{527356C3-BEBE-4516-9126-5E07882CBC8B}">
      <dgm:prSet phldrT="[Text]"/>
      <dgm:spPr>
        <a:solidFill>
          <a:srgbClr val="FFC000"/>
        </a:solidFill>
      </dgm:spPr>
      <dgm:t>
        <a:bodyPr/>
        <a:lstStyle/>
        <a:p>
          <a:r>
            <a:rPr lang="en-US"/>
            <a:t>January</a:t>
          </a:r>
        </a:p>
      </dgm:t>
    </dgm:pt>
    <dgm:pt modelId="{E18C6D5B-2677-4868-9C11-1B754DF4D9E9}" type="parTrans" cxnId="{1C82CAAA-9C84-4AAB-BEE5-E34296DBF032}">
      <dgm:prSet/>
      <dgm:spPr/>
      <dgm:t>
        <a:bodyPr/>
        <a:lstStyle/>
        <a:p>
          <a:endParaRPr lang="en-US"/>
        </a:p>
      </dgm:t>
    </dgm:pt>
    <dgm:pt modelId="{FC6ECE04-6762-490F-BB34-7EB27DFA86C3}" type="sibTrans" cxnId="{1C82CAAA-9C84-4AAB-BEE5-E34296DBF032}">
      <dgm:prSet/>
      <dgm:spPr/>
      <dgm:t>
        <a:bodyPr/>
        <a:lstStyle/>
        <a:p>
          <a:endParaRPr lang="en-US"/>
        </a:p>
      </dgm:t>
    </dgm:pt>
    <dgm:pt modelId="{80FAF508-F3C1-4F44-9692-2353AE36D991}">
      <dgm:prSet/>
      <dgm:spPr>
        <a:solidFill>
          <a:srgbClr val="FFC000"/>
        </a:solidFill>
      </dgm:spPr>
      <dgm:t>
        <a:bodyPr/>
        <a:lstStyle/>
        <a:p>
          <a:r>
            <a:rPr lang="en-US"/>
            <a:t>February-March</a:t>
          </a:r>
        </a:p>
      </dgm:t>
    </dgm:pt>
    <dgm:pt modelId="{D16AEE93-0BDD-4560-BABB-205F300F2F66}" type="parTrans" cxnId="{4DCC22BC-2B18-4951-837F-7A60F80099FA}">
      <dgm:prSet/>
      <dgm:spPr/>
      <dgm:t>
        <a:bodyPr/>
        <a:lstStyle/>
        <a:p>
          <a:endParaRPr lang="en-US"/>
        </a:p>
      </dgm:t>
    </dgm:pt>
    <dgm:pt modelId="{86DB1B0A-1274-4A1E-85DD-2380033F01E8}" type="sibTrans" cxnId="{4DCC22BC-2B18-4951-837F-7A60F80099FA}">
      <dgm:prSet/>
      <dgm:spPr/>
      <dgm:t>
        <a:bodyPr/>
        <a:lstStyle/>
        <a:p>
          <a:endParaRPr lang="en-US"/>
        </a:p>
      </dgm:t>
    </dgm:pt>
    <dgm:pt modelId="{8A084EEA-5E93-4802-A635-71FE8D6D8570}">
      <dgm:prSet/>
      <dgm:spPr/>
      <dgm:t>
        <a:bodyPr/>
        <a:lstStyle/>
        <a:p>
          <a:r>
            <a:rPr lang="en-US"/>
            <a:t>March-May</a:t>
          </a:r>
        </a:p>
      </dgm:t>
    </dgm:pt>
    <dgm:pt modelId="{A99871A5-2BED-45D8-8832-07537A8471B0}" type="parTrans" cxnId="{A4205810-7A54-4B39-84BC-5B4477E51B75}">
      <dgm:prSet/>
      <dgm:spPr/>
      <dgm:t>
        <a:bodyPr/>
        <a:lstStyle/>
        <a:p>
          <a:endParaRPr lang="en-US"/>
        </a:p>
      </dgm:t>
    </dgm:pt>
    <dgm:pt modelId="{33F23570-D2FA-43AD-8EF4-F0068944FB73}" type="sibTrans" cxnId="{A4205810-7A54-4B39-84BC-5B4477E51B75}">
      <dgm:prSet/>
      <dgm:spPr/>
      <dgm:t>
        <a:bodyPr/>
        <a:lstStyle/>
        <a:p>
          <a:endParaRPr lang="en-US"/>
        </a:p>
      </dgm:t>
    </dgm:pt>
    <dgm:pt modelId="{0BA1DBC0-32BC-43AB-9DC5-196433746B51}">
      <dgm:prSet/>
      <dgm:spPr/>
      <dgm:t>
        <a:bodyPr/>
        <a:lstStyle/>
        <a:p>
          <a:r>
            <a:rPr lang="en-US" dirty="0"/>
            <a:t>June-August</a:t>
          </a:r>
        </a:p>
      </dgm:t>
    </dgm:pt>
    <dgm:pt modelId="{089D120C-152C-42C8-8DC5-8381FB77F6A4}" type="parTrans" cxnId="{AE7B0CC7-E83A-43F6-BC6C-41D964EC2D7F}">
      <dgm:prSet/>
      <dgm:spPr/>
      <dgm:t>
        <a:bodyPr/>
        <a:lstStyle/>
        <a:p>
          <a:endParaRPr lang="en-US"/>
        </a:p>
      </dgm:t>
    </dgm:pt>
    <dgm:pt modelId="{EABD595A-D25D-45D5-97F5-B83F5AC1A279}" type="sibTrans" cxnId="{AE7B0CC7-E83A-43F6-BC6C-41D964EC2D7F}">
      <dgm:prSet/>
      <dgm:spPr/>
      <dgm:t>
        <a:bodyPr/>
        <a:lstStyle/>
        <a:p>
          <a:endParaRPr lang="en-US"/>
        </a:p>
      </dgm:t>
    </dgm:pt>
    <dgm:pt modelId="{5BB4E1BE-8F93-4C84-8EC5-BC28D16497C9}" type="pres">
      <dgm:prSet presAssocID="{D79662F0-1693-4C61-8A13-D1A621ACDF63}" presName="Name0" presStyleCnt="0">
        <dgm:presLayoutVars>
          <dgm:dir/>
          <dgm:resizeHandles val="exact"/>
        </dgm:presLayoutVars>
      </dgm:prSet>
      <dgm:spPr/>
    </dgm:pt>
    <dgm:pt modelId="{0F6D29F7-6F64-4206-9DB1-2F13982E71D3}" type="pres">
      <dgm:prSet presAssocID="{D79662F0-1693-4C61-8A13-D1A621ACDF63}" presName="cycle" presStyleCnt="0"/>
      <dgm:spPr/>
    </dgm:pt>
    <dgm:pt modelId="{9A86DDCD-333E-44A6-A0A3-2FAA85B88A79}" type="pres">
      <dgm:prSet presAssocID="{09BB706D-AC74-4E35-87E7-DC7134CDB6F7}" presName="nodeFirstNode" presStyleLbl="node1" presStyleIdx="0" presStyleCnt="8">
        <dgm:presLayoutVars>
          <dgm:bulletEnabled val="1"/>
        </dgm:presLayoutVars>
      </dgm:prSet>
      <dgm:spPr/>
    </dgm:pt>
    <dgm:pt modelId="{4FE0FA39-5744-44F5-9FDC-1FC08C790AAF}" type="pres">
      <dgm:prSet presAssocID="{9FDEF6B4-ED1F-4396-822F-7C19E3FB94ED}" presName="sibTransFirstNode" presStyleLbl="bgShp" presStyleIdx="0" presStyleCnt="1"/>
      <dgm:spPr/>
    </dgm:pt>
    <dgm:pt modelId="{787A78A3-BA03-4BB5-874F-DF0B7EE0FD1F}" type="pres">
      <dgm:prSet presAssocID="{E2A030E8-5A47-4395-A087-2584DD3D8D47}" presName="nodeFollowingNodes" presStyleLbl="node1" presStyleIdx="1" presStyleCnt="8" custRadScaleRad="105650" custRadScaleInc="26160">
        <dgm:presLayoutVars>
          <dgm:bulletEnabled val="1"/>
        </dgm:presLayoutVars>
      </dgm:prSet>
      <dgm:spPr/>
    </dgm:pt>
    <dgm:pt modelId="{D1D94F79-9F7B-4940-BBA0-B6BE18592895}" type="pres">
      <dgm:prSet presAssocID="{67A72303-66B7-4FB5-960D-D55E1DAE2CFD}" presName="nodeFollowingNodes" presStyleLbl="node1" presStyleIdx="2" presStyleCnt="8">
        <dgm:presLayoutVars>
          <dgm:bulletEnabled val="1"/>
        </dgm:presLayoutVars>
      </dgm:prSet>
      <dgm:spPr/>
    </dgm:pt>
    <dgm:pt modelId="{69613B5A-72EB-4D13-B055-A570FFD117A5}" type="pres">
      <dgm:prSet presAssocID="{01A27A8E-6EBA-45EE-905D-9663AD989E89}" presName="nodeFollowingNodes" presStyleLbl="node1" presStyleIdx="3" presStyleCnt="8" custRadScaleRad="101203" custRadScaleInc="-13009">
        <dgm:presLayoutVars>
          <dgm:bulletEnabled val="1"/>
        </dgm:presLayoutVars>
      </dgm:prSet>
      <dgm:spPr/>
    </dgm:pt>
    <dgm:pt modelId="{8E958891-1176-4B40-A4B7-E3242AB433EA}" type="pres">
      <dgm:prSet presAssocID="{527356C3-BEBE-4516-9126-5E07882CBC8B}" presName="nodeFollowingNodes" presStyleLbl="node1" presStyleIdx="4" presStyleCnt="8">
        <dgm:presLayoutVars>
          <dgm:bulletEnabled val="1"/>
        </dgm:presLayoutVars>
      </dgm:prSet>
      <dgm:spPr/>
    </dgm:pt>
    <dgm:pt modelId="{7C50D6AB-82FB-45CB-B73A-102F464B39F6}" type="pres">
      <dgm:prSet presAssocID="{80FAF508-F3C1-4F44-9692-2353AE36D991}" presName="nodeFollowingNodes" presStyleLbl="node1" presStyleIdx="5" presStyleCnt="8" custRadScaleRad="99839" custRadScaleInc="11371">
        <dgm:presLayoutVars>
          <dgm:bulletEnabled val="1"/>
        </dgm:presLayoutVars>
      </dgm:prSet>
      <dgm:spPr/>
    </dgm:pt>
    <dgm:pt modelId="{E894C8FD-E811-42DC-B37F-F6EBFE49333B}" type="pres">
      <dgm:prSet presAssocID="{8A084EEA-5E93-4802-A635-71FE8D6D8570}" presName="nodeFollowingNodes" presStyleLbl="node1" presStyleIdx="6" presStyleCnt="8">
        <dgm:presLayoutVars>
          <dgm:bulletEnabled val="1"/>
        </dgm:presLayoutVars>
      </dgm:prSet>
      <dgm:spPr/>
    </dgm:pt>
    <dgm:pt modelId="{A0C70D7E-115B-4FD2-A87F-5FC881650732}" type="pres">
      <dgm:prSet presAssocID="{0BA1DBC0-32BC-43AB-9DC5-196433746B51}" presName="nodeFollowingNodes" presStyleLbl="node1" presStyleIdx="7" presStyleCnt="8" custRadScaleRad="99999" custRadScaleInc="-19939">
        <dgm:presLayoutVars>
          <dgm:bulletEnabled val="1"/>
        </dgm:presLayoutVars>
      </dgm:prSet>
      <dgm:spPr/>
    </dgm:pt>
  </dgm:ptLst>
  <dgm:cxnLst>
    <dgm:cxn modelId="{A4205810-7A54-4B39-84BC-5B4477E51B75}" srcId="{D79662F0-1693-4C61-8A13-D1A621ACDF63}" destId="{8A084EEA-5E93-4802-A635-71FE8D6D8570}" srcOrd="6" destOrd="0" parTransId="{A99871A5-2BED-45D8-8832-07537A8471B0}" sibTransId="{33F23570-D2FA-43AD-8EF4-F0068944FB73}"/>
    <dgm:cxn modelId="{F7069A1B-E644-421B-B4E0-33417022254D}" type="presOf" srcId="{0BA1DBC0-32BC-43AB-9DC5-196433746B51}" destId="{A0C70D7E-115B-4FD2-A87F-5FC881650732}" srcOrd="0" destOrd="0" presId="urn:microsoft.com/office/officeart/2005/8/layout/cycle3"/>
    <dgm:cxn modelId="{8DB88F40-2BDA-4BAC-ACFF-FC7E3001C935}" type="presOf" srcId="{D79662F0-1693-4C61-8A13-D1A621ACDF63}" destId="{5BB4E1BE-8F93-4C84-8EC5-BC28D16497C9}" srcOrd="0" destOrd="0" presId="urn:microsoft.com/office/officeart/2005/8/layout/cycle3"/>
    <dgm:cxn modelId="{F6712B63-2888-4A66-A566-E176E6720000}" srcId="{D79662F0-1693-4C61-8A13-D1A621ACDF63}" destId="{67A72303-66B7-4FB5-960D-D55E1DAE2CFD}" srcOrd="2" destOrd="0" parTransId="{8D3849E9-3AB8-44F5-B9EA-6B25025D9E05}" sibTransId="{EDE79B43-B533-45FE-8970-C5A896AB5E21}"/>
    <dgm:cxn modelId="{0D2EAB43-2A0F-49FA-B538-805C2AE0A659}" type="presOf" srcId="{8A084EEA-5E93-4802-A635-71FE8D6D8570}" destId="{E894C8FD-E811-42DC-B37F-F6EBFE49333B}" srcOrd="0" destOrd="0" presId="urn:microsoft.com/office/officeart/2005/8/layout/cycle3"/>
    <dgm:cxn modelId="{4C5D0846-097C-426B-BBDB-796254DF9635}" type="presOf" srcId="{527356C3-BEBE-4516-9126-5E07882CBC8B}" destId="{8E958891-1176-4B40-A4B7-E3242AB433EA}" srcOrd="0" destOrd="0" presId="urn:microsoft.com/office/officeart/2005/8/layout/cycle3"/>
    <dgm:cxn modelId="{FE212E67-F4A2-446C-82BC-C46DCF68D26D}" srcId="{D79662F0-1693-4C61-8A13-D1A621ACDF63}" destId="{01A27A8E-6EBA-45EE-905D-9663AD989E89}" srcOrd="3" destOrd="0" parTransId="{4B802D1B-3881-4192-B8ED-255D56D7AA58}" sibTransId="{5330D933-CF63-4B46-945B-210B1D86AD93}"/>
    <dgm:cxn modelId="{8FC77974-A27C-4A8C-BB53-38B7226F0263}" type="presOf" srcId="{80FAF508-F3C1-4F44-9692-2353AE36D991}" destId="{7C50D6AB-82FB-45CB-B73A-102F464B39F6}" srcOrd="0" destOrd="0" presId="urn:microsoft.com/office/officeart/2005/8/layout/cycle3"/>
    <dgm:cxn modelId="{5FD1A09D-0C3C-4AAE-A84B-1B0A19DCD7EB}" srcId="{D79662F0-1693-4C61-8A13-D1A621ACDF63}" destId="{E2A030E8-5A47-4395-A087-2584DD3D8D47}" srcOrd="1" destOrd="0" parTransId="{D98B6D81-DD89-4C91-A794-F30304D2F4DF}" sibTransId="{6D43A6C3-89A5-42EF-9BC3-6649E0AC7CB3}"/>
    <dgm:cxn modelId="{E22484A7-2406-4089-BCA2-3876E915FBFA}" type="presOf" srcId="{E2A030E8-5A47-4395-A087-2584DD3D8D47}" destId="{787A78A3-BA03-4BB5-874F-DF0B7EE0FD1F}" srcOrd="0" destOrd="0" presId="urn:microsoft.com/office/officeart/2005/8/layout/cycle3"/>
    <dgm:cxn modelId="{1C82CAAA-9C84-4AAB-BEE5-E34296DBF032}" srcId="{D79662F0-1693-4C61-8A13-D1A621ACDF63}" destId="{527356C3-BEBE-4516-9126-5E07882CBC8B}" srcOrd="4" destOrd="0" parTransId="{E18C6D5B-2677-4868-9C11-1B754DF4D9E9}" sibTransId="{FC6ECE04-6762-490F-BB34-7EB27DFA86C3}"/>
    <dgm:cxn modelId="{76F1DEAF-B301-4E5B-AFFA-0A877E1F3C83}" type="presOf" srcId="{67A72303-66B7-4FB5-960D-D55E1DAE2CFD}" destId="{D1D94F79-9F7B-4940-BBA0-B6BE18592895}" srcOrd="0" destOrd="0" presId="urn:microsoft.com/office/officeart/2005/8/layout/cycle3"/>
    <dgm:cxn modelId="{4DCC22BC-2B18-4951-837F-7A60F80099FA}" srcId="{D79662F0-1693-4C61-8A13-D1A621ACDF63}" destId="{80FAF508-F3C1-4F44-9692-2353AE36D991}" srcOrd="5" destOrd="0" parTransId="{D16AEE93-0BDD-4560-BABB-205F300F2F66}" sibTransId="{86DB1B0A-1274-4A1E-85DD-2380033F01E8}"/>
    <dgm:cxn modelId="{AE7B0CC7-E83A-43F6-BC6C-41D964EC2D7F}" srcId="{D79662F0-1693-4C61-8A13-D1A621ACDF63}" destId="{0BA1DBC0-32BC-43AB-9DC5-196433746B51}" srcOrd="7" destOrd="0" parTransId="{089D120C-152C-42C8-8DC5-8381FB77F6A4}" sibTransId="{EABD595A-D25D-45D5-97F5-B83F5AC1A279}"/>
    <dgm:cxn modelId="{E7027DC9-F276-4CEC-875B-2B952C89114E}" type="presOf" srcId="{9FDEF6B4-ED1F-4396-822F-7C19E3FB94ED}" destId="{4FE0FA39-5744-44F5-9FDC-1FC08C790AAF}" srcOrd="0" destOrd="0" presId="urn:microsoft.com/office/officeart/2005/8/layout/cycle3"/>
    <dgm:cxn modelId="{49E8D3DC-D90D-4086-B9E2-DC09591D2054}" type="presOf" srcId="{01A27A8E-6EBA-45EE-905D-9663AD989E89}" destId="{69613B5A-72EB-4D13-B055-A570FFD117A5}" srcOrd="0" destOrd="0" presId="urn:microsoft.com/office/officeart/2005/8/layout/cycle3"/>
    <dgm:cxn modelId="{BEED66ED-6A6C-445F-B069-15E026F7B4D2}" type="presOf" srcId="{09BB706D-AC74-4E35-87E7-DC7134CDB6F7}" destId="{9A86DDCD-333E-44A6-A0A3-2FAA85B88A79}" srcOrd="0" destOrd="0" presId="urn:microsoft.com/office/officeart/2005/8/layout/cycle3"/>
    <dgm:cxn modelId="{5F37DBF9-4429-4ACC-9046-548F3780AB5A}" srcId="{D79662F0-1693-4C61-8A13-D1A621ACDF63}" destId="{09BB706D-AC74-4E35-87E7-DC7134CDB6F7}" srcOrd="0" destOrd="0" parTransId="{F14675ED-7A2A-44C2-B181-B16C02BA329D}" sibTransId="{9FDEF6B4-ED1F-4396-822F-7C19E3FB94ED}"/>
    <dgm:cxn modelId="{3DA17512-F8A7-4A7D-B1FF-F19DFAC0F560}" type="presParOf" srcId="{5BB4E1BE-8F93-4C84-8EC5-BC28D16497C9}" destId="{0F6D29F7-6F64-4206-9DB1-2F13982E71D3}" srcOrd="0" destOrd="0" presId="urn:microsoft.com/office/officeart/2005/8/layout/cycle3"/>
    <dgm:cxn modelId="{4FA9F20E-0E0E-475D-AD23-6757A4C4771F}" type="presParOf" srcId="{0F6D29F7-6F64-4206-9DB1-2F13982E71D3}" destId="{9A86DDCD-333E-44A6-A0A3-2FAA85B88A79}" srcOrd="0" destOrd="0" presId="urn:microsoft.com/office/officeart/2005/8/layout/cycle3"/>
    <dgm:cxn modelId="{FA3586AA-3598-4F62-8257-DFE0E9AC0ABE}" type="presParOf" srcId="{0F6D29F7-6F64-4206-9DB1-2F13982E71D3}" destId="{4FE0FA39-5744-44F5-9FDC-1FC08C790AAF}" srcOrd="1" destOrd="0" presId="urn:microsoft.com/office/officeart/2005/8/layout/cycle3"/>
    <dgm:cxn modelId="{7AE951E9-8D00-4F8D-B281-2E9940A618C5}" type="presParOf" srcId="{0F6D29F7-6F64-4206-9DB1-2F13982E71D3}" destId="{787A78A3-BA03-4BB5-874F-DF0B7EE0FD1F}" srcOrd="2" destOrd="0" presId="urn:microsoft.com/office/officeart/2005/8/layout/cycle3"/>
    <dgm:cxn modelId="{564B524C-4B9A-4D5F-B659-19D419DBA68D}" type="presParOf" srcId="{0F6D29F7-6F64-4206-9DB1-2F13982E71D3}" destId="{D1D94F79-9F7B-4940-BBA0-B6BE18592895}" srcOrd="3" destOrd="0" presId="urn:microsoft.com/office/officeart/2005/8/layout/cycle3"/>
    <dgm:cxn modelId="{A14DAE0E-F9B8-4D44-BDEE-85BA427FE27A}" type="presParOf" srcId="{0F6D29F7-6F64-4206-9DB1-2F13982E71D3}" destId="{69613B5A-72EB-4D13-B055-A570FFD117A5}" srcOrd="4" destOrd="0" presId="urn:microsoft.com/office/officeart/2005/8/layout/cycle3"/>
    <dgm:cxn modelId="{D53F8ECF-4098-428F-A116-E192DFCC1EC2}" type="presParOf" srcId="{0F6D29F7-6F64-4206-9DB1-2F13982E71D3}" destId="{8E958891-1176-4B40-A4B7-E3242AB433EA}" srcOrd="5" destOrd="0" presId="urn:microsoft.com/office/officeart/2005/8/layout/cycle3"/>
    <dgm:cxn modelId="{6ABEF1A6-1213-43EE-8F23-8B482C921E98}" type="presParOf" srcId="{0F6D29F7-6F64-4206-9DB1-2F13982E71D3}" destId="{7C50D6AB-82FB-45CB-B73A-102F464B39F6}" srcOrd="6" destOrd="0" presId="urn:microsoft.com/office/officeart/2005/8/layout/cycle3"/>
    <dgm:cxn modelId="{C33B4D63-59A7-4DC0-9938-D1B2EFFF5EBF}" type="presParOf" srcId="{0F6D29F7-6F64-4206-9DB1-2F13982E71D3}" destId="{E894C8FD-E811-42DC-B37F-F6EBFE49333B}" srcOrd="7" destOrd="0" presId="urn:microsoft.com/office/officeart/2005/8/layout/cycle3"/>
    <dgm:cxn modelId="{3DA76A90-CA99-4C7B-8EA7-F50DBF46F32F}" type="presParOf" srcId="{0F6D29F7-6F64-4206-9DB1-2F13982E71D3}" destId="{A0C70D7E-115B-4FD2-A87F-5FC881650732}"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D60C6-46EA-4BD0-8FA2-EAB801775B6A}">
      <dsp:nvSpPr>
        <dsp:cNvPr id="0" name=""/>
        <dsp:cNvSpPr/>
      </dsp:nvSpPr>
      <dsp:spPr>
        <a:xfrm>
          <a:off x="0" y="0"/>
          <a:ext cx="11055426" cy="461927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Clr>
              <a:srgbClr val="000000"/>
            </a:buClr>
            <a:buSzPts val="1500"/>
            <a:buFont typeface="Arial"/>
            <a:buNone/>
          </a:pPr>
          <a:r>
            <a:rPr lang="en-US" sz="2800" i="0" kern="1200" dirty="0">
              <a:latin typeface="Faustina Light"/>
              <a:ea typeface="Faustina Light"/>
              <a:cs typeface="Faustina Light"/>
              <a:sym typeface="Faustina Light"/>
            </a:rPr>
            <a:t>We believe that a high-quality, sustainable workforce pipeline begins in secondary education.</a:t>
          </a:r>
          <a:endParaRPr lang="en-US" sz="2800" i="0" kern="1200" dirty="0"/>
        </a:p>
      </dsp:txBody>
      <dsp:txXfrm>
        <a:off x="0" y="0"/>
        <a:ext cx="3316628" cy="4619273"/>
      </dsp:txXfrm>
    </dsp:sp>
    <dsp:sp modelId="{82D9B8DD-2440-4340-9DF6-E793D1755B70}">
      <dsp:nvSpPr>
        <dsp:cNvPr id="0" name=""/>
        <dsp:cNvSpPr/>
      </dsp:nvSpPr>
      <dsp:spPr>
        <a:xfrm>
          <a:off x="3306033" y="206124"/>
          <a:ext cx="7511746" cy="3772241"/>
        </a:xfrm>
        <a:prstGeom prst="roundRect">
          <a:avLst>
            <a:gd name="adj" fmla="val 10000"/>
          </a:avLst>
        </a:prstGeom>
        <a:solidFill>
          <a:schemeClr val="accent6">
            <a:lumMod val="7500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Congratulations on being selected to </a:t>
          </a:r>
        </a:p>
        <a:p>
          <a:pPr marL="0" lvl="0" indent="0" algn="ctr" defTabSz="1422400">
            <a:lnSpc>
              <a:spcPct val="90000"/>
            </a:lnSpc>
            <a:spcBef>
              <a:spcPct val="0"/>
            </a:spcBef>
            <a:spcAft>
              <a:spcPct val="35000"/>
            </a:spcAft>
            <a:buNone/>
          </a:pPr>
          <a:r>
            <a:rPr lang="en-US" sz="3200" kern="1200" dirty="0">
              <a:latin typeface="+mn-lt"/>
            </a:rPr>
            <a:t>Cohort #1 </a:t>
          </a:r>
        </a:p>
        <a:p>
          <a:pPr marL="0" lvl="0" indent="0" algn="ctr" defTabSz="1422400">
            <a:lnSpc>
              <a:spcPct val="90000"/>
            </a:lnSpc>
            <a:spcBef>
              <a:spcPct val="0"/>
            </a:spcBef>
            <a:spcAft>
              <a:spcPct val="35000"/>
            </a:spcAft>
            <a:buNone/>
          </a:pPr>
          <a:r>
            <a:rPr lang="en-US" sz="2800" kern="1200" dirty="0">
              <a:latin typeface="+mn-lt"/>
            </a:rPr>
            <a:t>of the </a:t>
          </a:r>
        </a:p>
        <a:p>
          <a:pPr marL="0" lvl="0" indent="0" algn="ctr" defTabSz="1422400">
            <a:lnSpc>
              <a:spcPct val="90000"/>
            </a:lnSpc>
            <a:spcBef>
              <a:spcPct val="0"/>
            </a:spcBef>
            <a:spcAft>
              <a:spcPct val="35000"/>
            </a:spcAft>
            <a:buNone/>
          </a:pPr>
          <a:r>
            <a:rPr lang="en-US" sz="3200" kern="1200" dirty="0">
              <a:latin typeface="+mn-lt"/>
            </a:rPr>
            <a:t>K12 Cyber Security Pathways Program!</a:t>
          </a:r>
        </a:p>
      </dsp:txBody>
      <dsp:txXfrm>
        <a:off x="3416518" y="316609"/>
        <a:ext cx="7290776" cy="3551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FA39-5744-44F5-9FDC-1FC08C790AAF}">
      <dsp:nvSpPr>
        <dsp:cNvPr id="0" name=""/>
        <dsp:cNvSpPr/>
      </dsp:nvSpPr>
      <dsp:spPr>
        <a:xfrm>
          <a:off x="1082058" y="-33627"/>
          <a:ext cx="3705742" cy="3705742"/>
        </a:xfrm>
        <a:prstGeom prst="circularArrow">
          <a:avLst>
            <a:gd name="adj1" fmla="val 5544"/>
            <a:gd name="adj2" fmla="val 330680"/>
            <a:gd name="adj3" fmla="val 14667162"/>
            <a:gd name="adj4" fmla="val 1686408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A86DDCD-333E-44A6-A0A3-2FAA85B88A79}">
      <dsp:nvSpPr>
        <dsp:cNvPr id="0" name=""/>
        <dsp:cNvSpPr/>
      </dsp:nvSpPr>
      <dsp:spPr>
        <a:xfrm>
          <a:off x="2420456" y="1122"/>
          <a:ext cx="1028945" cy="514472"/>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September</a:t>
          </a:r>
        </a:p>
      </dsp:txBody>
      <dsp:txXfrm>
        <a:off x="2445570" y="26236"/>
        <a:ext cx="978717" cy="464244"/>
      </dsp:txXfrm>
    </dsp:sp>
    <dsp:sp modelId="{787A78A3-BA03-4BB5-874F-DF0B7EE0FD1F}">
      <dsp:nvSpPr>
        <dsp:cNvPr id="0" name=""/>
        <dsp:cNvSpPr/>
      </dsp:nvSpPr>
      <dsp:spPr>
        <a:xfrm>
          <a:off x="3795790" y="634883"/>
          <a:ext cx="1028945" cy="514472"/>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October</a:t>
          </a:r>
        </a:p>
      </dsp:txBody>
      <dsp:txXfrm>
        <a:off x="3820904" y="659997"/>
        <a:ext cx="978717" cy="464244"/>
      </dsp:txXfrm>
    </dsp:sp>
    <dsp:sp modelId="{D1D94F79-9F7B-4940-BBA0-B6BE18592895}">
      <dsp:nvSpPr>
        <dsp:cNvPr id="0" name=""/>
        <dsp:cNvSpPr/>
      </dsp:nvSpPr>
      <dsp:spPr>
        <a:xfrm>
          <a:off x="4000730" y="1581396"/>
          <a:ext cx="1028945" cy="514472"/>
        </a:xfrm>
        <a:prstGeom prst="round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November</a:t>
          </a:r>
        </a:p>
      </dsp:txBody>
      <dsp:txXfrm>
        <a:off x="4025844" y="1606510"/>
        <a:ext cx="978717" cy="464244"/>
      </dsp:txXfrm>
    </dsp:sp>
    <dsp:sp modelId="{69613B5A-72EB-4D13-B055-A570FFD117A5}">
      <dsp:nvSpPr>
        <dsp:cNvPr id="0" name=""/>
        <dsp:cNvSpPr/>
      </dsp:nvSpPr>
      <dsp:spPr>
        <a:xfrm>
          <a:off x="3649225" y="2605037"/>
          <a:ext cx="1028945" cy="514472"/>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December</a:t>
          </a:r>
        </a:p>
      </dsp:txBody>
      <dsp:txXfrm>
        <a:off x="3674339" y="2630151"/>
        <a:ext cx="978717" cy="464244"/>
      </dsp:txXfrm>
    </dsp:sp>
    <dsp:sp modelId="{8E958891-1176-4B40-A4B7-E3242AB433EA}">
      <dsp:nvSpPr>
        <dsp:cNvPr id="0" name=""/>
        <dsp:cNvSpPr/>
      </dsp:nvSpPr>
      <dsp:spPr>
        <a:xfrm>
          <a:off x="2420456" y="3161670"/>
          <a:ext cx="1028945" cy="514472"/>
        </a:xfrm>
        <a:prstGeom prst="round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January</a:t>
          </a:r>
        </a:p>
      </dsp:txBody>
      <dsp:txXfrm>
        <a:off x="2445570" y="3186784"/>
        <a:ext cx="978717" cy="464244"/>
      </dsp:txXfrm>
    </dsp:sp>
    <dsp:sp modelId="{7C50D6AB-82FB-45CB-B73A-102F464B39F6}">
      <dsp:nvSpPr>
        <dsp:cNvPr id="0" name=""/>
        <dsp:cNvSpPr/>
      </dsp:nvSpPr>
      <dsp:spPr>
        <a:xfrm>
          <a:off x="1219876" y="2605036"/>
          <a:ext cx="1028945" cy="514472"/>
        </a:xfrm>
        <a:prstGeom prst="round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February-March</a:t>
          </a:r>
        </a:p>
      </dsp:txBody>
      <dsp:txXfrm>
        <a:off x="1244990" y="2630150"/>
        <a:ext cx="978717" cy="464244"/>
      </dsp:txXfrm>
    </dsp:sp>
    <dsp:sp modelId="{E894C8FD-E811-42DC-B37F-F6EBFE49333B}">
      <dsp:nvSpPr>
        <dsp:cNvPr id="0" name=""/>
        <dsp:cNvSpPr/>
      </dsp:nvSpPr>
      <dsp:spPr>
        <a:xfrm>
          <a:off x="840183" y="1581396"/>
          <a:ext cx="1028945" cy="51447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March-May</a:t>
          </a:r>
        </a:p>
      </dsp:txBody>
      <dsp:txXfrm>
        <a:off x="865297" y="1606510"/>
        <a:ext cx="978717" cy="464244"/>
      </dsp:txXfrm>
    </dsp:sp>
    <dsp:sp modelId="{A0C70D7E-115B-4FD2-A87F-5FC881650732}">
      <dsp:nvSpPr>
        <dsp:cNvPr id="0" name=""/>
        <dsp:cNvSpPr/>
      </dsp:nvSpPr>
      <dsp:spPr>
        <a:xfrm>
          <a:off x="1158811" y="629836"/>
          <a:ext cx="1028945" cy="51447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June-August</a:t>
          </a:r>
        </a:p>
      </dsp:txBody>
      <dsp:txXfrm>
        <a:off x="1183925" y="654950"/>
        <a:ext cx="978717" cy="4642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A47DC68-00D2-4590-8238-D0D1ABA64F2F}" type="datetimeFigureOut">
              <a:rPr lang="en-US" smtClean="0"/>
              <a:t>12/16/2025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D8C717D-AB0E-471E-967D-11D44DC25D16}" type="slidenum">
              <a:rPr lang="en-US" smtClean="0"/>
              <a:t>‹#›</a:t>
            </a:fld>
            <a:endParaRPr lang="en-US"/>
          </a:p>
        </p:txBody>
      </p:sp>
    </p:spTree>
    <p:extLst>
      <p:ext uri="{BB962C8B-B14F-4D97-AF65-F5344CB8AC3E}">
        <p14:creationId xmlns:p14="http://schemas.microsoft.com/office/powerpoint/2010/main" val="353072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C717D-AB0E-471E-967D-11D44DC25D16}" type="slidenum">
              <a:rPr lang="en-US" smtClean="0"/>
              <a:t>2</a:t>
            </a:fld>
            <a:endParaRPr lang="en-US"/>
          </a:p>
        </p:txBody>
      </p:sp>
    </p:spTree>
    <p:extLst>
      <p:ext uri="{BB962C8B-B14F-4D97-AF65-F5344CB8AC3E}">
        <p14:creationId xmlns:p14="http://schemas.microsoft.com/office/powerpoint/2010/main" val="11270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C717D-AB0E-471E-967D-11D44DC25D16}" type="slidenum">
              <a:rPr lang="en-US" smtClean="0"/>
              <a:t>6</a:t>
            </a:fld>
            <a:endParaRPr lang="en-US"/>
          </a:p>
        </p:txBody>
      </p:sp>
    </p:spTree>
    <p:extLst>
      <p:ext uri="{BB962C8B-B14F-4D97-AF65-F5344CB8AC3E}">
        <p14:creationId xmlns:p14="http://schemas.microsoft.com/office/powerpoint/2010/main" val="124610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8C717D-AB0E-471E-967D-11D44DC25D16}" type="slidenum">
              <a:rPr lang="en-US" smtClean="0"/>
              <a:t>11</a:t>
            </a:fld>
            <a:endParaRPr lang="en-US"/>
          </a:p>
        </p:txBody>
      </p:sp>
    </p:spTree>
    <p:extLst>
      <p:ext uri="{BB962C8B-B14F-4D97-AF65-F5344CB8AC3E}">
        <p14:creationId xmlns:p14="http://schemas.microsoft.com/office/powerpoint/2010/main" val="13602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48C4B-2896-7A17-97A2-144DE8BA40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876EE-CE04-DDBE-9701-6668CFC049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5FF80BE-52A7-2A02-D7C2-D97FCF223AB7}"/>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2992445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DA6D-B565-9F70-50BE-6188AE59B9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AEA301-93F2-5315-DB12-F045296CEA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F3A13B3-7717-9976-DB5F-7EF6632D99A8}"/>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1049896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C3424-151B-B1BE-5C25-B0F6CA2D17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CF5907-573D-8675-F401-E71CFE8234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8E17E2D-7840-B892-1EA1-CE8E2BCD1FD5}"/>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2481843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704A96-59BE-8848-9EFC-C293D9AE41FF}"/>
              </a:ext>
            </a:extLst>
          </p:cNvPr>
          <p:cNvPicPr>
            <a:picLocks noChangeAspect="1"/>
          </p:cNvPicPr>
          <p:nvPr userDrawn="1"/>
        </p:nvPicPr>
        <p:blipFill>
          <a:blip r:embed="rId2"/>
          <a:stretch>
            <a:fillRect/>
          </a:stretch>
        </p:blipFill>
        <p:spPr>
          <a:xfrm>
            <a:off x="3213100" y="3306949"/>
            <a:ext cx="5765800" cy="1016000"/>
          </a:xfrm>
          <a:prstGeom prst="rect">
            <a:avLst/>
          </a:prstGeom>
        </p:spPr>
      </p:pic>
    </p:spTree>
    <p:extLst>
      <p:ext uri="{BB962C8B-B14F-4D97-AF65-F5344CB8AC3E}">
        <p14:creationId xmlns:p14="http://schemas.microsoft.com/office/powerpoint/2010/main" val="2824721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ADEE4E-8735-154D-AFE3-A7B88E77D3B2}"/>
              </a:ext>
            </a:extLst>
          </p:cNvPr>
          <p:cNvPicPr>
            <a:picLocks noChangeAspect="1"/>
          </p:cNvPicPr>
          <p:nvPr userDrawn="1"/>
        </p:nvPicPr>
        <p:blipFill>
          <a:blip r:embed="rId3"/>
          <a:stretch>
            <a:fillRect/>
          </a:stretch>
        </p:blipFill>
        <p:spPr>
          <a:xfrm>
            <a:off x="4227615" y="5899686"/>
            <a:ext cx="3736770" cy="658462"/>
          </a:xfrm>
          <a:prstGeom prst="rect">
            <a:avLst/>
          </a:prstGeom>
        </p:spPr>
      </p:pic>
    </p:spTree>
    <p:extLst>
      <p:ext uri="{BB962C8B-B14F-4D97-AF65-F5344CB8AC3E}">
        <p14:creationId xmlns:p14="http://schemas.microsoft.com/office/powerpoint/2010/main" val="1080037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333906-9624-524A-A7FD-929CA4FC959B}"/>
              </a:ext>
            </a:extLst>
          </p:cNvPr>
          <p:cNvPicPr>
            <a:picLocks noChangeAspect="1"/>
          </p:cNvPicPr>
          <p:nvPr userDrawn="1"/>
        </p:nvPicPr>
        <p:blipFill>
          <a:blip r:embed="rId3"/>
          <a:stretch>
            <a:fillRect/>
          </a:stretch>
        </p:blipFill>
        <p:spPr>
          <a:xfrm>
            <a:off x="8160229" y="5777654"/>
            <a:ext cx="3736770" cy="658462"/>
          </a:xfrm>
          <a:prstGeom prst="rect">
            <a:avLst/>
          </a:prstGeom>
        </p:spPr>
      </p:pic>
    </p:spTree>
    <p:extLst>
      <p:ext uri="{BB962C8B-B14F-4D97-AF65-F5344CB8AC3E}">
        <p14:creationId xmlns:p14="http://schemas.microsoft.com/office/powerpoint/2010/main" val="19136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13245F-6349-CB47-9FEC-AD94DA37DABD}"/>
              </a:ext>
            </a:extLst>
          </p:cNvPr>
          <p:cNvPicPr>
            <a:picLocks noChangeAspect="1"/>
          </p:cNvPicPr>
          <p:nvPr userDrawn="1"/>
        </p:nvPicPr>
        <p:blipFill>
          <a:blip r:embed="rId3"/>
          <a:stretch>
            <a:fillRect/>
          </a:stretch>
        </p:blipFill>
        <p:spPr>
          <a:xfrm>
            <a:off x="113641" y="6388925"/>
            <a:ext cx="1974843" cy="347990"/>
          </a:xfrm>
          <a:prstGeom prst="rect">
            <a:avLst/>
          </a:prstGeom>
        </p:spPr>
      </p:pic>
    </p:spTree>
    <p:extLst>
      <p:ext uri="{BB962C8B-B14F-4D97-AF65-F5344CB8AC3E}">
        <p14:creationId xmlns:p14="http://schemas.microsoft.com/office/powerpoint/2010/main" val="292332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67E3C-5780-D74C-742E-189EFE1F3F5B}"/>
              </a:ext>
            </a:extLst>
          </p:cNvPr>
          <p:cNvSpPr>
            <a:spLocks noGrp="1"/>
          </p:cNvSpPr>
          <p:nvPr>
            <p:ph type="dt" sz="half" idx="10"/>
          </p:nvPr>
        </p:nvSpPr>
        <p:spPr/>
        <p:txBody>
          <a:bodyPr/>
          <a:lstStyle/>
          <a:p>
            <a:fld id="{1BAB21E1-5142-7642-9141-F4D5637F0092}" type="datetimeFigureOut">
              <a:rPr lang="en-US" smtClean="0"/>
              <a:t>12/16/2025</a:t>
            </a:fld>
            <a:endParaRPr lang="en-US"/>
          </a:p>
        </p:txBody>
      </p:sp>
      <p:sp>
        <p:nvSpPr>
          <p:cNvPr id="3" name="Footer Placeholder 2">
            <a:extLst>
              <a:ext uri="{FF2B5EF4-FFF2-40B4-BE49-F238E27FC236}">
                <a16:creationId xmlns:a16="http://schemas.microsoft.com/office/drawing/2014/main" id="{B89F0ECC-8A48-CAD4-4A14-A98CA0330E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4DA456-DEDB-C114-AED6-7B64A97B878E}"/>
              </a:ext>
            </a:extLst>
          </p:cNvPr>
          <p:cNvSpPr>
            <a:spLocks noGrp="1"/>
          </p:cNvSpPr>
          <p:nvPr>
            <p:ph type="sldNum" sz="quarter" idx="12"/>
          </p:nvPr>
        </p:nvSpPr>
        <p:spPr/>
        <p:txBody>
          <a:bodyPr/>
          <a:lstStyle/>
          <a:p>
            <a:fld id="{C3ECEC38-8511-924C-9260-FF69CB6757F5}" type="slidenum">
              <a:rPr lang="en-US" smtClean="0"/>
              <a:t>‹#›</a:t>
            </a:fld>
            <a:endParaRPr lang="en-US"/>
          </a:p>
        </p:txBody>
      </p:sp>
    </p:spTree>
    <p:extLst>
      <p:ext uri="{BB962C8B-B14F-4D97-AF65-F5344CB8AC3E}">
        <p14:creationId xmlns:p14="http://schemas.microsoft.com/office/powerpoint/2010/main" val="265294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7017-7638-1CEC-EA8D-98DB863A6B49}"/>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B2477C63-C840-CC86-1AAA-1C62E0C6401C}"/>
              </a:ext>
            </a:extLst>
          </p:cNvPr>
          <p:cNvSpPr>
            <a:spLocks noGrp="1"/>
          </p:cNvSpPr>
          <p:nvPr>
            <p:ph idx="1"/>
          </p:nvPr>
        </p:nvSpPr>
        <p:spPr>
          <a:xfrm>
            <a:off x="838200" y="1825625"/>
            <a:ext cx="10515600" cy="4171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black and white logo&#10;&#10;AI-generated content may be incorrect.">
            <a:extLst>
              <a:ext uri="{FF2B5EF4-FFF2-40B4-BE49-F238E27FC236}">
                <a16:creationId xmlns:a16="http://schemas.microsoft.com/office/drawing/2014/main" id="{210D506E-441A-ED84-03B5-010F13988B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 y="5283200"/>
            <a:ext cx="2743200" cy="2057400"/>
          </a:xfrm>
          <a:prstGeom prst="rect">
            <a:avLst/>
          </a:prstGeom>
        </p:spPr>
      </p:pic>
      <p:pic>
        <p:nvPicPr>
          <p:cNvPr id="4" name="Picture 3" descr="A black and white logo&#10;&#10;AI-generated content may be incorrect.">
            <a:extLst>
              <a:ext uri="{FF2B5EF4-FFF2-40B4-BE49-F238E27FC236}">
                <a16:creationId xmlns:a16="http://schemas.microsoft.com/office/drawing/2014/main" id="{6A099368-9BBB-810C-640E-35F0B052790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1440" y="5435600"/>
            <a:ext cx="2743200" cy="2057400"/>
          </a:xfrm>
          <a:prstGeom prst="rect">
            <a:avLst/>
          </a:prstGeom>
        </p:spPr>
      </p:pic>
    </p:spTree>
    <p:extLst>
      <p:ext uri="{BB962C8B-B14F-4D97-AF65-F5344CB8AC3E}">
        <p14:creationId xmlns:p14="http://schemas.microsoft.com/office/powerpoint/2010/main" val="152429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30B8-E794-78B3-3FE4-0C4CFFFAEE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214733-089C-0A71-FD92-E1DFE61EF9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226DBC4-3374-D1FD-3E37-481A5FB0ECA6}"/>
              </a:ext>
            </a:extLst>
          </p:cNvPr>
          <p:cNvSpPr>
            <a:spLocks noGrp="1"/>
          </p:cNvSpPr>
          <p:nvPr>
            <p:ph type="sldNum" sz="quarter" idx="12"/>
          </p:nvPr>
        </p:nvSpPr>
        <p:spPr/>
        <p:txBody>
          <a:bodyPr/>
          <a:lstStyle/>
          <a:p>
            <a:fld id="{135BE40F-43A2-43B5-83E0-4C0495440F5A}" type="slidenum">
              <a:rPr lang="en-US" smtClean="0"/>
              <a:t>‹#›</a:t>
            </a:fld>
            <a:endParaRPr lang="en-US"/>
          </a:p>
        </p:txBody>
      </p:sp>
    </p:spTree>
    <p:extLst>
      <p:ext uri="{BB962C8B-B14F-4D97-AF65-F5344CB8AC3E}">
        <p14:creationId xmlns:p14="http://schemas.microsoft.com/office/powerpoint/2010/main" val="2591311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8B5C-3BA0-9B8B-3FFB-9EC2ABF389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8FF74C-DA99-1408-57E4-0D1F5DEF9F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C6DA9-B0E4-1E85-E074-686C247A31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4DE5061-19BE-3D91-B7EF-0F5ECDC99011}"/>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110027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BD3D1-3566-32FF-5CB8-4F3DF58C6D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BB9D8-1B20-394B-2B06-DB66B7067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22EA4C-0A0A-4869-6F3E-C587AE3ECD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51B968-0F84-96B5-2BEF-217F3E30A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7E0B80-51C3-0871-B74D-8C93473A99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0D3C1F00-381B-195C-CA18-8D679C110512}"/>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322001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BA753-3A3C-9EDB-C0A3-572ACA6398A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4DE9160A-BAE7-7C54-E01B-814D556EFC61}"/>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250661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95CC4C-EF4B-4158-8904-DD9512CA15DE}"/>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39197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F136E-FAA3-B0D6-7ED5-5FA2B3CB2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A756D0-0FE7-3812-7C50-78AAFF1D8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A28791-2FC1-76AD-B325-6E6F8959D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7712C6-9CEF-4C8A-07C1-0C7644335151}"/>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416040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814F-745B-7ED8-DEFB-FF910BD28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E5C564-3229-EB02-FE3F-61B59ADF42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6B1DB2-D8C6-AD4B-A14F-5938560FFD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60AB642-0399-2C33-EBCE-87565847D2AA}"/>
              </a:ext>
            </a:extLst>
          </p:cNvPr>
          <p:cNvSpPr>
            <a:spLocks noGrp="1"/>
          </p:cNvSpPr>
          <p:nvPr>
            <p:ph type="sldNum" sz="quarter" idx="12"/>
          </p:nvPr>
        </p:nvSpPr>
        <p:spPr/>
        <p:txBody>
          <a:bodyPr/>
          <a:lstStyle>
            <a:lvl1pPr>
              <a:defRPr>
                <a:solidFill>
                  <a:schemeClr val="bg1"/>
                </a:solidFill>
              </a:defRPr>
            </a:lvl1pPr>
          </a:lstStyle>
          <a:p>
            <a:fld id="{135BE40F-43A2-43B5-83E0-4C0495440F5A}" type="slidenum">
              <a:rPr lang="en-US" smtClean="0"/>
              <a:pPr/>
              <a:t>‹#›</a:t>
            </a:fld>
            <a:endParaRPr lang="en-US" dirty="0"/>
          </a:p>
        </p:txBody>
      </p:sp>
    </p:spTree>
    <p:extLst>
      <p:ext uri="{BB962C8B-B14F-4D97-AF65-F5344CB8AC3E}">
        <p14:creationId xmlns:p14="http://schemas.microsoft.com/office/powerpoint/2010/main" val="284565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B3A73D-4B4F-6A26-ACC3-231463BD4316}"/>
              </a:ext>
            </a:extLst>
          </p:cNvPr>
          <p:cNvSpPr/>
          <p:nvPr userDrawn="1"/>
        </p:nvSpPr>
        <p:spPr>
          <a:xfrm>
            <a:off x="0" y="5996941"/>
            <a:ext cx="12192000" cy="861060"/>
          </a:xfrm>
          <a:prstGeom prst="rect">
            <a:avLst/>
          </a:prstGeom>
          <a:solidFill>
            <a:srgbClr val="3A4FB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54BEDC9-6C64-E8DE-E817-CBEE122782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C08F52-ED08-132F-10D0-9ABF3104C0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6D24DC7-2419-5CD3-5ED0-983E572B05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135BE40F-43A2-43B5-83E0-4C0495440F5A}" type="slidenum">
              <a:rPr lang="en-US" smtClean="0"/>
              <a:pPr/>
              <a:t>‹#›</a:t>
            </a:fld>
            <a:endParaRPr lang="en-US" dirty="0"/>
          </a:p>
        </p:txBody>
      </p:sp>
      <p:pic>
        <p:nvPicPr>
          <p:cNvPr id="8" name="Picture 7" descr="A black and white logo&#10;&#10;AI-generated content may be incorrect.">
            <a:extLst>
              <a:ext uri="{FF2B5EF4-FFF2-40B4-BE49-F238E27FC236}">
                <a16:creationId xmlns:a16="http://schemas.microsoft.com/office/drawing/2014/main" id="{5E348CA8-4C32-4F4E-EF17-8ACB9FFDCFA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0960" y="5283200"/>
            <a:ext cx="2743200" cy="2057400"/>
          </a:xfrm>
          <a:prstGeom prst="rect">
            <a:avLst/>
          </a:prstGeom>
        </p:spPr>
      </p:pic>
    </p:spTree>
    <p:extLst>
      <p:ext uri="{BB962C8B-B14F-4D97-AF65-F5344CB8AC3E}">
        <p14:creationId xmlns:p14="http://schemas.microsoft.com/office/powerpoint/2010/main" val="1882009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4761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hyperlink" Target="https://cybersecurity.research.baylor.edu/academic-activities/k-12-program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hyperlink" Target="https://cybersecurity.research.baylor.edu/academic-activities/k-12-programs" TargetMode="External"/><Relationship Id="rId4" Type="http://schemas.openxmlformats.org/officeDocument/2006/relationships/image" Target="../media/image26.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5.png"/><Relationship Id="rId5" Type="http://schemas.openxmlformats.org/officeDocument/2006/relationships/diagramLayout" Target="../diagrams/layout1.xml"/><Relationship Id="rId10" Type="http://schemas.openxmlformats.org/officeDocument/2006/relationships/image" Target="../media/image14.png"/><Relationship Id="rId4" Type="http://schemas.openxmlformats.org/officeDocument/2006/relationships/diagramData" Target="../diagrams/data1.xml"/><Relationship Id="rId9" Type="http://schemas.openxmlformats.org/officeDocument/2006/relationships/image" Target="../media/image13.jp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hyperlink" Target="https://cybersecurity.research.baylor.edu/academic-activities/k-12-programs"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hyperlink" Target="https://cybersecurity.research.baylor.edu/academic-activities/k-12-program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cybersecurity.research.baylor.edu/academic-activities/k-12-programs" TargetMode="Externa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E968DBE-74EE-6E4F-9C1F-CEE112E964E9}"/>
              </a:ext>
            </a:extLst>
          </p:cNvPr>
          <p:cNvSpPr txBox="1"/>
          <p:nvPr/>
        </p:nvSpPr>
        <p:spPr>
          <a:xfrm>
            <a:off x="-111824" y="424013"/>
            <a:ext cx="12192000" cy="4678204"/>
          </a:xfrm>
          <a:prstGeom prst="rect">
            <a:avLst/>
          </a:prstGeom>
          <a:noFill/>
        </p:spPr>
        <p:txBody>
          <a:bodyPr wrap="square" rtlCol="0">
            <a:spAutoFit/>
          </a:bodyPr>
          <a:lstStyle/>
          <a:p>
            <a:pPr algn="ctr"/>
            <a:r>
              <a:rPr lang="en-US" sz="6000" dirty="0">
                <a:solidFill>
                  <a:schemeClr val="bg1"/>
                </a:solidFill>
                <a:latin typeface="Calibri" panose="020F0502020204030204" pitchFamily="34" charset="0"/>
                <a:cs typeface="Calibri" panose="020F0502020204030204" pitchFamily="34" charset="0"/>
              </a:rPr>
              <a:t>Central Texas Cyber Hub</a:t>
            </a:r>
          </a:p>
          <a:p>
            <a:pPr algn="ctr"/>
            <a:endParaRPr lang="en-US" sz="6000" dirty="0">
              <a:solidFill>
                <a:schemeClr val="bg1"/>
              </a:solidFill>
              <a:latin typeface="Calibri" panose="020F0502020204030204" pitchFamily="34" charset="0"/>
              <a:cs typeface="Calibri" panose="020F0502020204030204" pitchFamily="34" charset="0"/>
            </a:endParaRPr>
          </a:p>
          <a:p>
            <a:pPr algn="ctr"/>
            <a:r>
              <a:rPr lang="en-US" sz="5800" dirty="0">
                <a:solidFill>
                  <a:schemeClr val="bg1"/>
                </a:solidFill>
                <a:latin typeface="Calibri" panose="020F0502020204030204" pitchFamily="34" charset="0"/>
                <a:cs typeface="Calibri" panose="020F0502020204030204" pitchFamily="34" charset="0"/>
              </a:rPr>
              <a:t>K12 Cyber Securities Pathways Program</a:t>
            </a:r>
          </a:p>
          <a:p>
            <a:pPr algn="ctr"/>
            <a:r>
              <a:rPr lang="en-US" sz="6000" dirty="0">
                <a:solidFill>
                  <a:schemeClr val="bg1"/>
                </a:solidFill>
                <a:latin typeface="Calibri" panose="020F0502020204030204" pitchFamily="34" charset="0"/>
                <a:cs typeface="Calibri" panose="020F0502020204030204" pitchFamily="34" charset="0"/>
              </a:rPr>
              <a:t>Cohort 1 - Kickoff meeting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6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charset="0"/>
              <a:cs typeface="Calibri" panose="020F0502020204030204" pitchFamily="34" charset="0"/>
            </a:endParaRPr>
          </a:p>
        </p:txBody>
      </p:sp>
      <p:pic>
        <p:nvPicPr>
          <p:cNvPr id="6" name="Graphic 5">
            <a:extLst>
              <a:ext uri="{FF2B5EF4-FFF2-40B4-BE49-F238E27FC236}">
                <a16:creationId xmlns:a16="http://schemas.microsoft.com/office/drawing/2014/main" id="{7B3A36E3-35AB-F0EE-313C-2168F60F44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0573" y="356636"/>
            <a:ext cx="3067050" cy="1647825"/>
          </a:xfrm>
          <a:prstGeom prst="rect">
            <a:avLst/>
          </a:prstGeom>
        </p:spPr>
      </p:pic>
      <p:pic>
        <p:nvPicPr>
          <p:cNvPr id="3" name="Picture 2">
            <a:extLst>
              <a:ext uri="{FF2B5EF4-FFF2-40B4-BE49-F238E27FC236}">
                <a16:creationId xmlns:a16="http://schemas.microsoft.com/office/drawing/2014/main" id="{66F9F893-7841-241C-9836-1476510DC579}"/>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rot="21128240">
            <a:off x="8844583" y="4156835"/>
            <a:ext cx="3004746" cy="2375260"/>
          </a:xfrm>
          <a:prstGeom prst="rect">
            <a:avLst/>
          </a:prstGeom>
        </p:spPr>
      </p:pic>
      <p:pic>
        <p:nvPicPr>
          <p:cNvPr id="4" name="Picture 3">
            <a:extLst>
              <a:ext uri="{FF2B5EF4-FFF2-40B4-BE49-F238E27FC236}">
                <a16:creationId xmlns:a16="http://schemas.microsoft.com/office/drawing/2014/main" id="{35048E47-3050-D1F8-D4CD-FD248C7D591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rot="431380">
            <a:off x="237406" y="4209300"/>
            <a:ext cx="3580345" cy="2231757"/>
          </a:xfrm>
          <a:prstGeom prst="rect">
            <a:avLst/>
          </a:prstGeom>
        </p:spPr>
      </p:pic>
    </p:spTree>
    <p:extLst>
      <p:ext uri="{BB962C8B-B14F-4D97-AF65-F5344CB8AC3E}">
        <p14:creationId xmlns:p14="http://schemas.microsoft.com/office/powerpoint/2010/main" val="1739601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52D9F-DB02-34C5-7D48-11D22440536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5CCC5E1-398D-3220-77AE-D77BAA771F4B}"/>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B2A792-B8B7-3BD4-A356-A7F4D7EDC40F}"/>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What we need from you!</a:t>
            </a:r>
          </a:p>
        </p:txBody>
      </p:sp>
      <p:pic>
        <p:nvPicPr>
          <p:cNvPr id="2" name="Picture 1" descr="A star logo with circles and dots&#10;&#10;AI-generated content may be incorrect.">
            <a:extLst>
              <a:ext uri="{FF2B5EF4-FFF2-40B4-BE49-F238E27FC236}">
                <a16:creationId xmlns:a16="http://schemas.microsoft.com/office/drawing/2014/main" id="{E44FCEC0-EEA7-70EF-8FD6-88A4BBAEC78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10" name="TextBox 9">
            <a:extLst>
              <a:ext uri="{FF2B5EF4-FFF2-40B4-BE49-F238E27FC236}">
                <a16:creationId xmlns:a16="http://schemas.microsoft.com/office/drawing/2014/main" id="{F730FAA6-1D1D-1901-C22B-91191C73440B}"/>
              </a:ext>
            </a:extLst>
          </p:cNvPr>
          <p:cNvSpPr txBox="1"/>
          <p:nvPr/>
        </p:nvSpPr>
        <p:spPr>
          <a:xfrm>
            <a:off x="507820" y="1077403"/>
            <a:ext cx="11098825" cy="4801314"/>
          </a:xfrm>
          <a:prstGeom prst="rect">
            <a:avLst/>
          </a:prstGeom>
          <a:noFill/>
        </p:spPr>
        <p:txBody>
          <a:bodyPr wrap="square" rtlCol="0">
            <a:spAutoFit/>
          </a:bodyPr>
          <a:lstStyle/>
          <a:p>
            <a:pPr marL="342900" indent="-342900">
              <a:buFont typeface="Arial" panose="020B0604020202020204" pitchFamily="34" charset="0"/>
              <a:buChar char="•"/>
            </a:pPr>
            <a:r>
              <a:rPr lang="en-US" dirty="0"/>
              <a:t>Ensure your main POC is correct, and we have the correct contact information</a:t>
            </a:r>
          </a:p>
          <a:p>
            <a:pPr marL="800100" lvl="1" indent="-342900">
              <a:buFont typeface="Arial" panose="020B0604020202020204" pitchFamily="34" charset="0"/>
              <a:buChar char="•"/>
            </a:pPr>
            <a:r>
              <a:rPr lang="en-US" dirty="0"/>
              <a:t>We will be having monthly check-in’s</a:t>
            </a:r>
          </a:p>
          <a:p>
            <a:pPr marL="800100" lvl="1" indent="-342900">
              <a:buFont typeface="Arial" panose="020B0604020202020204" pitchFamily="34" charset="0"/>
              <a:buChar char="•"/>
            </a:pPr>
            <a:r>
              <a:rPr lang="en-US" dirty="0"/>
              <a:t>Let us know who you want included in those invitations</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would like to visit each of your campus’s</a:t>
            </a:r>
          </a:p>
          <a:p>
            <a:pPr marL="800100" lvl="1" indent="-342900">
              <a:buFont typeface="Arial" panose="020B0604020202020204" pitchFamily="34" charset="0"/>
              <a:buChar char="•"/>
            </a:pPr>
            <a:r>
              <a:rPr lang="en-US" dirty="0"/>
              <a:t>Please help us schedule a good time (Jan – Mar)</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Event Requests</a:t>
            </a:r>
          </a:p>
          <a:p>
            <a:pPr marL="800100" lvl="1" indent="-342900">
              <a:buFont typeface="Arial" panose="020B0604020202020204" pitchFamily="34" charset="0"/>
              <a:buChar char="•"/>
            </a:pPr>
            <a:r>
              <a:rPr lang="en-US" dirty="0"/>
              <a:t>Please reach out to us regarding support for your event (media, career fair, registrations, etc.)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Support needs</a:t>
            </a:r>
          </a:p>
          <a:p>
            <a:pPr marL="800100" lvl="1" indent="-342900">
              <a:buFont typeface="Arial" panose="020B0604020202020204" pitchFamily="34" charset="0"/>
              <a:buChar char="•"/>
            </a:pPr>
            <a:r>
              <a:rPr lang="en-US" dirty="0"/>
              <a:t>We don’t know you need it, unless you ask – and chances are if you ask, someone else would like it too!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Enrollment / Registration / Catalog</a:t>
            </a:r>
          </a:p>
          <a:p>
            <a:pPr marL="800100" lvl="1" indent="-342900">
              <a:buFont typeface="Arial" panose="020B0604020202020204" pitchFamily="34" charset="0"/>
              <a:buChar char="•"/>
            </a:pPr>
            <a:r>
              <a:rPr lang="en-US" dirty="0"/>
              <a:t>Please keep us informed on your progress </a:t>
            </a:r>
          </a:p>
          <a:p>
            <a:pPr marL="800100" lvl="1" indent="-342900">
              <a:buAutoNum type="arabicParenR"/>
            </a:pPr>
            <a:endParaRPr lang="en-US" dirty="0"/>
          </a:p>
          <a:p>
            <a:endParaRPr lang="en-US" dirty="0"/>
          </a:p>
        </p:txBody>
      </p:sp>
      <p:sp>
        <p:nvSpPr>
          <p:cNvPr id="9" name="TextBox 8">
            <a:extLst>
              <a:ext uri="{FF2B5EF4-FFF2-40B4-BE49-F238E27FC236}">
                <a16:creationId xmlns:a16="http://schemas.microsoft.com/office/drawing/2014/main" id="{C40BF923-E3C5-3480-741F-158967249795}"/>
              </a:ext>
            </a:extLst>
          </p:cNvPr>
          <p:cNvSpPr txBox="1"/>
          <p:nvPr/>
        </p:nvSpPr>
        <p:spPr>
          <a:xfrm>
            <a:off x="214697" y="5502908"/>
            <a:ext cx="11685069" cy="1059264"/>
          </a:xfrm>
          <a:prstGeom prst="rect">
            <a:avLst/>
          </a:prstGeom>
          <a:noFill/>
        </p:spPr>
        <p:txBody>
          <a:bodyPr wrap="square">
            <a:spAutoFit/>
          </a:bodyPr>
          <a:lstStyle/>
          <a:p>
            <a:pPr lvl="1" algn="ctr">
              <a:lnSpc>
                <a:spcPct val="107000"/>
              </a:lnSpc>
              <a:spcBef>
                <a:spcPts val="930"/>
              </a:spcBef>
              <a:spcAft>
                <a:spcPts val="600"/>
              </a:spcAft>
              <a:defRPr/>
            </a:pP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hlinkClick r:id="rId3"/>
              </a:rPr>
              <a:t>https://cybersecurity.research.baylor.edu/academic-activities/k-12-programs</a:t>
            </a: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 </a:t>
            </a:r>
          </a:p>
          <a:p>
            <a:pPr lvl="1" algn="ctr">
              <a:lnSpc>
                <a:spcPct val="107000"/>
              </a:lnSpc>
              <a:spcBef>
                <a:spcPts val="930"/>
              </a:spcBef>
              <a:spcAft>
                <a:spcPts val="600"/>
              </a:spcAft>
              <a:defRPr/>
            </a:pPr>
            <a:r>
              <a:rPr lang="en-US" sz="28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Contact:  Cybersecurity@baylor.edu</a:t>
            </a:r>
          </a:p>
        </p:txBody>
      </p:sp>
    </p:spTree>
    <p:extLst>
      <p:ext uri="{BB962C8B-B14F-4D97-AF65-F5344CB8AC3E}">
        <p14:creationId xmlns:p14="http://schemas.microsoft.com/office/powerpoint/2010/main" val="746404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CF92F-4E65-4A02-A7CB-76D950D4447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FCE51A-5490-10A6-DB3C-262F81C9E85B}"/>
              </a:ext>
            </a:extLst>
          </p:cNvPr>
          <p:cNvSpPr/>
          <p:nvPr/>
        </p:nvSpPr>
        <p:spPr>
          <a:xfrm>
            <a:off x="0" y="0"/>
            <a:ext cx="12192000" cy="881349"/>
          </a:xfrm>
          <a:prstGeom prst="rect">
            <a:avLst/>
          </a:prstGeom>
          <a:solidFill>
            <a:schemeClr val="accent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D4EEF1-8A01-AEBC-33C9-8D5D41EC06CF}"/>
              </a:ext>
            </a:extLst>
          </p:cNvPr>
          <p:cNvSpPr txBox="1"/>
          <p:nvPr/>
        </p:nvSpPr>
        <p:spPr>
          <a:xfrm>
            <a:off x="1535189" y="148285"/>
            <a:ext cx="9953426" cy="584775"/>
          </a:xfrm>
          <a:prstGeom prst="rect">
            <a:avLst/>
          </a:prstGeom>
          <a:noFill/>
        </p:spPr>
        <p:txBody>
          <a:bodyPr wrap="square" rtlCol="0">
            <a:spAutoFit/>
          </a:bodyPr>
          <a:lstStyle/>
          <a:p>
            <a:r>
              <a:rPr lang="en-US" sz="3200" dirty="0">
                <a:solidFill>
                  <a:schemeClr val="bg1"/>
                </a:solidFill>
              </a:rPr>
              <a:t>Central Texas Cyber Hub – Program Questions</a:t>
            </a:r>
          </a:p>
        </p:txBody>
      </p:sp>
      <p:pic>
        <p:nvPicPr>
          <p:cNvPr id="3" name="Picture 2" descr="A star logo with circles and dots&#10;&#10;AI-generated content may be incorrect.">
            <a:extLst>
              <a:ext uri="{FF2B5EF4-FFF2-40B4-BE49-F238E27FC236}">
                <a16:creationId xmlns:a16="http://schemas.microsoft.com/office/drawing/2014/main" id="{8668D6D5-6BA9-AF81-BBC5-9F98C75411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4" name="TextBox 3">
            <a:extLst>
              <a:ext uri="{FF2B5EF4-FFF2-40B4-BE49-F238E27FC236}">
                <a16:creationId xmlns:a16="http://schemas.microsoft.com/office/drawing/2014/main" id="{2DB4BB9F-4F33-AE58-0BB8-E05DDC37CDFD}"/>
              </a:ext>
            </a:extLst>
          </p:cNvPr>
          <p:cNvSpPr txBox="1"/>
          <p:nvPr/>
        </p:nvSpPr>
        <p:spPr>
          <a:xfrm>
            <a:off x="4261482" y="1552276"/>
            <a:ext cx="3847547" cy="1569660"/>
          </a:xfrm>
          <a:prstGeom prst="rect">
            <a:avLst/>
          </a:prstGeom>
          <a:noFill/>
        </p:spPr>
        <p:txBody>
          <a:bodyPr wrap="square" rtlCol="0">
            <a:spAutoFit/>
          </a:bodyPr>
          <a:lstStyle/>
          <a:p>
            <a:r>
              <a:rPr lang="en-US" sz="4800" dirty="0">
                <a:solidFill>
                  <a:schemeClr val="accent6">
                    <a:lumMod val="75000"/>
                  </a:schemeClr>
                </a:solidFill>
              </a:rPr>
              <a:t>Questions?</a:t>
            </a:r>
          </a:p>
          <a:p>
            <a:endParaRPr lang="en-US" sz="4800" dirty="0">
              <a:solidFill>
                <a:schemeClr val="accent6">
                  <a:lumMod val="75000"/>
                </a:schemeClr>
              </a:solidFill>
            </a:endParaRPr>
          </a:p>
        </p:txBody>
      </p:sp>
      <p:sp>
        <p:nvSpPr>
          <p:cNvPr id="9" name="TextBox 8">
            <a:extLst>
              <a:ext uri="{FF2B5EF4-FFF2-40B4-BE49-F238E27FC236}">
                <a16:creationId xmlns:a16="http://schemas.microsoft.com/office/drawing/2014/main" id="{5A4EB831-789B-0078-C920-66316D019A68}"/>
              </a:ext>
            </a:extLst>
          </p:cNvPr>
          <p:cNvSpPr txBox="1"/>
          <p:nvPr/>
        </p:nvSpPr>
        <p:spPr>
          <a:xfrm>
            <a:off x="3542697" y="4413327"/>
            <a:ext cx="4292265" cy="1311128"/>
          </a:xfrm>
          <a:prstGeom prst="rect">
            <a:avLst/>
          </a:prstGeom>
          <a:noFill/>
        </p:spPr>
        <p:txBody>
          <a:bodyPr wrap="none" bIns="0" rtlCol="0">
            <a:spAutoFit/>
          </a:bodyPr>
          <a:lstStyle/>
          <a:p>
            <a:pPr marL="182880" lvl="1" algn="ctr">
              <a:lnSpc>
                <a:spcPct val="107000"/>
              </a:lnSpc>
              <a:defRPr/>
            </a:pP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David Grover</a:t>
            </a:r>
          </a:p>
          <a:p>
            <a:pPr marL="182880" lvl="1" algn="ctr">
              <a:lnSpc>
                <a:spcPct val="107000"/>
              </a:lnSpc>
              <a:defRPr/>
            </a:pP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Sr. Director, Cyber Initiatives</a:t>
            </a:r>
          </a:p>
          <a:p>
            <a:pPr marL="182880" lvl="1" algn="ctr">
              <a:lnSpc>
                <a:spcPct val="107000"/>
              </a:lnSpc>
              <a:defRPr/>
            </a:pP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Baylor University</a:t>
            </a:r>
          </a:p>
          <a:p>
            <a:endParaRPr lang="en-US" dirty="0"/>
          </a:p>
        </p:txBody>
      </p:sp>
      <p:pic>
        <p:nvPicPr>
          <p:cNvPr id="2" name="Picture 1">
            <a:extLst>
              <a:ext uri="{FF2B5EF4-FFF2-40B4-BE49-F238E27FC236}">
                <a16:creationId xmlns:a16="http://schemas.microsoft.com/office/drawing/2014/main" id="{0E28D62D-C1A1-E7B1-57C6-B5918BE5F32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2155" y="5611398"/>
            <a:ext cx="2199065" cy="1116005"/>
          </a:xfrm>
          <a:prstGeom prst="rect">
            <a:avLst/>
          </a:prstGeom>
        </p:spPr>
      </p:pic>
      <p:pic>
        <p:nvPicPr>
          <p:cNvPr id="8" name="Picture 7">
            <a:extLst>
              <a:ext uri="{FF2B5EF4-FFF2-40B4-BE49-F238E27FC236}">
                <a16:creationId xmlns:a16="http://schemas.microsoft.com/office/drawing/2014/main" id="{4125C67E-9BAB-CCA2-8F66-BF3CFE270CC6}"/>
              </a:ext>
            </a:extLst>
          </p:cNvPr>
          <p:cNvPicPr>
            <a:picLocks noChangeAspect="1"/>
          </p:cNvPicPr>
          <p:nvPr/>
        </p:nvPicPr>
        <p:blipFill>
          <a:blip r:embed="rId5"/>
          <a:stretch>
            <a:fillRect/>
          </a:stretch>
        </p:blipFill>
        <p:spPr>
          <a:xfrm>
            <a:off x="2661220" y="5900113"/>
            <a:ext cx="1362449" cy="673463"/>
          </a:xfrm>
          <a:prstGeom prst="rect">
            <a:avLst/>
          </a:prstGeom>
        </p:spPr>
      </p:pic>
      <p:pic>
        <p:nvPicPr>
          <p:cNvPr id="12" name="Picture 11">
            <a:extLst>
              <a:ext uri="{FF2B5EF4-FFF2-40B4-BE49-F238E27FC236}">
                <a16:creationId xmlns:a16="http://schemas.microsoft.com/office/drawing/2014/main" id="{63E012BC-A1D1-C6E8-089A-61234D35D26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32308" y="5900113"/>
            <a:ext cx="1030692" cy="673463"/>
          </a:xfrm>
          <a:prstGeom prst="rect">
            <a:avLst/>
          </a:prstGeom>
        </p:spPr>
      </p:pic>
      <p:pic>
        <p:nvPicPr>
          <p:cNvPr id="13" name="Picture 12">
            <a:extLst>
              <a:ext uri="{FF2B5EF4-FFF2-40B4-BE49-F238E27FC236}">
                <a16:creationId xmlns:a16="http://schemas.microsoft.com/office/drawing/2014/main" id="{8C7C69DC-B9AA-C699-FDB8-118C5E3DEC0C}"/>
              </a:ext>
            </a:extLst>
          </p:cNvPr>
          <p:cNvPicPr>
            <a:picLocks noChangeAspect="1"/>
          </p:cNvPicPr>
          <p:nvPr/>
        </p:nvPicPr>
        <p:blipFill>
          <a:blip r:embed="rId7"/>
          <a:stretch>
            <a:fillRect/>
          </a:stretch>
        </p:blipFill>
        <p:spPr>
          <a:xfrm>
            <a:off x="7230181" y="5744229"/>
            <a:ext cx="1430348" cy="850345"/>
          </a:xfrm>
          <a:prstGeom prst="rect">
            <a:avLst/>
          </a:prstGeom>
        </p:spPr>
      </p:pic>
      <p:pic>
        <p:nvPicPr>
          <p:cNvPr id="14" name="Picture 13">
            <a:extLst>
              <a:ext uri="{FF2B5EF4-FFF2-40B4-BE49-F238E27FC236}">
                <a16:creationId xmlns:a16="http://schemas.microsoft.com/office/drawing/2014/main" id="{1DAA5838-68F7-9103-F91F-1E4D2230D892}"/>
              </a:ext>
            </a:extLst>
          </p:cNvPr>
          <p:cNvPicPr>
            <a:picLocks noChangeAspect="1"/>
          </p:cNvPicPr>
          <p:nvPr/>
        </p:nvPicPr>
        <p:blipFill>
          <a:blip r:embed="rId8"/>
          <a:stretch>
            <a:fillRect/>
          </a:stretch>
        </p:blipFill>
        <p:spPr>
          <a:xfrm>
            <a:off x="5357986" y="5205479"/>
            <a:ext cx="1800427" cy="1800427"/>
          </a:xfrm>
          <a:prstGeom prst="rect">
            <a:avLst/>
          </a:prstGeom>
        </p:spPr>
      </p:pic>
      <p:pic>
        <p:nvPicPr>
          <p:cNvPr id="15" name="Picture 14">
            <a:extLst>
              <a:ext uri="{FF2B5EF4-FFF2-40B4-BE49-F238E27FC236}">
                <a16:creationId xmlns:a16="http://schemas.microsoft.com/office/drawing/2014/main" id="{58B19624-AB3D-739F-8757-AFE7C2A151B1}"/>
              </a:ext>
            </a:extLst>
          </p:cNvPr>
          <p:cNvPicPr>
            <a:picLocks noChangeAspect="1"/>
          </p:cNvPicPr>
          <p:nvPr/>
        </p:nvPicPr>
        <p:blipFill>
          <a:blip r:embed="rId9"/>
          <a:stretch>
            <a:fillRect/>
          </a:stretch>
        </p:blipFill>
        <p:spPr>
          <a:xfrm>
            <a:off x="8558609" y="5041903"/>
            <a:ext cx="2478360" cy="1858769"/>
          </a:xfrm>
          <a:prstGeom prst="rect">
            <a:avLst/>
          </a:prstGeom>
        </p:spPr>
      </p:pic>
      <p:sp>
        <p:nvSpPr>
          <p:cNvPr id="10" name="TextBox 9">
            <a:extLst>
              <a:ext uri="{FF2B5EF4-FFF2-40B4-BE49-F238E27FC236}">
                <a16:creationId xmlns:a16="http://schemas.microsoft.com/office/drawing/2014/main" id="{6EC552C0-9F0D-B9B3-B891-4AD8C8927F84}"/>
              </a:ext>
            </a:extLst>
          </p:cNvPr>
          <p:cNvSpPr txBox="1"/>
          <p:nvPr/>
        </p:nvSpPr>
        <p:spPr>
          <a:xfrm>
            <a:off x="86627" y="2968961"/>
            <a:ext cx="11685069" cy="1059264"/>
          </a:xfrm>
          <a:prstGeom prst="rect">
            <a:avLst/>
          </a:prstGeom>
          <a:noFill/>
        </p:spPr>
        <p:txBody>
          <a:bodyPr wrap="square">
            <a:spAutoFit/>
          </a:bodyPr>
          <a:lstStyle/>
          <a:p>
            <a:pPr lvl="1" algn="ctr">
              <a:lnSpc>
                <a:spcPct val="107000"/>
              </a:lnSpc>
              <a:spcBef>
                <a:spcPts val="930"/>
              </a:spcBef>
              <a:spcAft>
                <a:spcPts val="600"/>
              </a:spcAft>
              <a:defRPr/>
            </a:pP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hlinkClick r:id="rId10"/>
              </a:rPr>
              <a:t>https://cybersecurity.research.baylor.edu/academic-activities/k-12-programs</a:t>
            </a: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 </a:t>
            </a:r>
          </a:p>
          <a:p>
            <a:pPr lvl="1" algn="ctr">
              <a:lnSpc>
                <a:spcPct val="107000"/>
              </a:lnSpc>
              <a:spcBef>
                <a:spcPts val="930"/>
              </a:spcBef>
              <a:spcAft>
                <a:spcPts val="600"/>
              </a:spcAft>
              <a:defRPr/>
            </a:pPr>
            <a:r>
              <a:rPr lang="en-US" sz="28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Contact:  Cybersecurity@baylor.edu</a:t>
            </a:r>
          </a:p>
        </p:txBody>
      </p:sp>
    </p:spTree>
    <p:extLst>
      <p:ext uri="{BB962C8B-B14F-4D97-AF65-F5344CB8AC3E}">
        <p14:creationId xmlns:p14="http://schemas.microsoft.com/office/powerpoint/2010/main" val="144857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15B08-D0CB-D7E5-8A5A-3C30352DEE7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CC6848A-C1A1-2FCA-236D-4C87880B3576}"/>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811D4C-CE5E-4792-BCBB-53848399F8BF}"/>
              </a:ext>
            </a:extLst>
          </p:cNvPr>
          <p:cNvSpPr txBox="1"/>
          <p:nvPr/>
        </p:nvSpPr>
        <p:spPr>
          <a:xfrm>
            <a:off x="1535189" y="171794"/>
            <a:ext cx="10342624" cy="584775"/>
          </a:xfrm>
          <a:prstGeom prst="rect">
            <a:avLst/>
          </a:prstGeom>
          <a:noFill/>
        </p:spPr>
        <p:txBody>
          <a:bodyPr wrap="square" rtlCol="0">
            <a:spAutoFit/>
          </a:bodyPr>
          <a:lstStyle/>
          <a:p>
            <a:r>
              <a:rPr lang="en-US" sz="3200" dirty="0">
                <a:solidFill>
                  <a:schemeClr val="bg1"/>
                </a:solidFill>
              </a:rPr>
              <a:t>Central Texas Cyber Hub – Additional Detail</a:t>
            </a:r>
          </a:p>
        </p:txBody>
      </p:sp>
      <p:pic>
        <p:nvPicPr>
          <p:cNvPr id="2" name="Picture 1" descr="A star logo with circles and dots&#10;&#10;AI-generated content may be incorrect.">
            <a:extLst>
              <a:ext uri="{FF2B5EF4-FFF2-40B4-BE49-F238E27FC236}">
                <a16:creationId xmlns:a16="http://schemas.microsoft.com/office/drawing/2014/main" id="{2C91FE8E-BFF1-7600-1A07-E12FE39625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7" name="TextBox 6">
            <a:extLst>
              <a:ext uri="{FF2B5EF4-FFF2-40B4-BE49-F238E27FC236}">
                <a16:creationId xmlns:a16="http://schemas.microsoft.com/office/drawing/2014/main" id="{C1E0F564-2C2B-15EE-9184-C99369297A8E}"/>
              </a:ext>
            </a:extLst>
          </p:cNvPr>
          <p:cNvSpPr txBox="1"/>
          <p:nvPr/>
        </p:nvSpPr>
        <p:spPr>
          <a:xfrm>
            <a:off x="3697080" y="2875002"/>
            <a:ext cx="4797839" cy="1107996"/>
          </a:xfrm>
          <a:prstGeom prst="rect">
            <a:avLst/>
          </a:prstGeom>
          <a:noFill/>
        </p:spPr>
        <p:txBody>
          <a:bodyPr wrap="square" rtlCol="0">
            <a:spAutoFit/>
          </a:bodyPr>
          <a:lstStyle/>
          <a:p>
            <a:r>
              <a:rPr lang="en-US" sz="6600" dirty="0">
                <a:solidFill>
                  <a:schemeClr val="accent6">
                    <a:lumMod val="75000"/>
                  </a:schemeClr>
                </a:solidFill>
              </a:rPr>
              <a:t>Appendices</a:t>
            </a:r>
          </a:p>
        </p:txBody>
      </p:sp>
    </p:spTree>
    <p:extLst>
      <p:ext uri="{BB962C8B-B14F-4D97-AF65-F5344CB8AC3E}">
        <p14:creationId xmlns:p14="http://schemas.microsoft.com/office/powerpoint/2010/main" val="77310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BEDD-2E55-2A96-7FFC-90B771450B3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51F0F62-6AFE-5545-59EC-FB9E843752EF}"/>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6FCF2E-3578-7C23-7E16-B3208759E60D}"/>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K12 Curriculum Partnership</a:t>
            </a:r>
          </a:p>
        </p:txBody>
      </p:sp>
      <p:pic>
        <p:nvPicPr>
          <p:cNvPr id="4" name="Picture 3" descr="A star logo with circles and dots&#10;&#10;AI-generated content may be incorrect.">
            <a:extLst>
              <a:ext uri="{FF2B5EF4-FFF2-40B4-BE49-F238E27FC236}">
                <a16:creationId xmlns:a16="http://schemas.microsoft.com/office/drawing/2014/main" id="{62C0B5B1-D2A9-88A0-F97C-5459206B5DE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5" name="TextBox 4">
            <a:extLst>
              <a:ext uri="{FF2B5EF4-FFF2-40B4-BE49-F238E27FC236}">
                <a16:creationId xmlns:a16="http://schemas.microsoft.com/office/drawing/2014/main" id="{A61ABC14-29CB-6F97-3495-C886F7E6322C}"/>
              </a:ext>
            </a:extLst>
          </p:cNvPr>
          <p:cNvSpPr txBox="1"/>
          <p:nvPr/>
        </p:nvSpPr>
        <p:spPr>
          <a:xfrm>
            <a:off x="0" y="6395653"/>
            <a:ext cx="12227339" cy="461665"/>
          </a:xfrm>
          <a:prstGeom prst="rect">
            <a:avLst/>
          </a:prstGeom>
          <a:solidFill>
            <a:srgbClr val="3A4FB0"/>
          </a:solidFill>
          <a:ln>
            <a:solidFill>
              <a:schemeClr val="bg1"/>
            </a:solidFill>
          </a:ln>
          <a:effectLst/>
        </p:spPr>
        <p:txBody>
          <a:bodyPr wrap="square" rtlCol="0">
            <a:spAutoFit/>
          </a:bodyPr>
          <a:lstStyle/>
          <a:p>
            <a:pPr algn="ctr">
              <a:spcAft>
                <a:spcPts val="600"/>
              </a:spcAft>
            </a:pPr>
            <a:r>
              <a:rPr lang="en-US" sz="2400" b="1" i="1" dirty="0">
                <a:solidFill>
                  <a:schemeClr val="bg1"/>
                </a:solidFill>
              </a:rPr>
              <a:t>Training for Cybersecurity Careers</a:t>
            </a:r>
          </a:p>
        </p:txBody>
      </p:sp>
      <p:pic>
        <p:nvPicPr>
          <p:cNvPr id="12" name="Picture 11" descr="A black and white logo&#10;&#10;AI-generated content may be incorrect.">
            <a:extLst>
              <a:ext uri="{FF2B5EF4-FFF2-40B4-BE49-F238E27FC236}">
                <a16:creationId xmlns:a16="http://schemas.microsoft.com/office/drawing/2014/main" id="{E168D85A-32B6-4B1A-3928-9679EE3D76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31059" y="5974895"/>
            <a:ext cx="1554921" cy="1166191"/>
          </a:xfrm>
          <a:prstGeom prst="rect">
            <a:avLst/>
          </a:prstGeom>
        </p:spPr>
      </p:pic>
      <p:sp>
        <p:nvSpPr>
          <p:cNvPr id="14" name="TextBox 13">
            <a:extLst>
              <a:ext uri="{FF2B5EF4-FFF2-40B4-BE49-F238E27FC236}">
                <a16:creationId xmlns:a16="http://schemas.microsoft.com/office/drawing/2014/main" id="{94879C77-6C96-363F-42BC-DD4D413ED14D}"/>
              </a:ext>
            </a:extLst>
          </p:cNvPr>
          <p:cNvSpPr txBox="1"/>
          <p:nvPr/>
        </p:nvSpPr>
        <p:spPr>
          <a:xfrm>
            <a:off x="246268" y="1153818"/>
            <a:ext cx="6441661" cy="2231380"/>
          </a:xfrm>
          <a:prstGeom prst="rect">
            <a:avLst/>
          </a:prstGeom>
          <a:noFill/>
        </p:spPr>
        <p:txBody>
          <a:bodyPr wrap="square">
            <a:spAutoFit/>
          </a:bodyPr>
          <a:lstStyle/>
          <a:p>
            <a:pPr algn="l" rtl="0">
              <a:buNone/>
            </a:pPr>
            <a:r>
              <a:rPr lang="en-US" b="1" i="0" dirty="0">
                <a:solidFill>
                  <a:srgbClr val="0C64E8"/>
                </a:solidFill>
                <a:effectLst/>
              </a:rPr>
              <a:t>Cybersecurity Course Sequence:</a:t>
            </a:r>
          </a:p>
          <a:p>
            <a:pPr algn="l" rtl="0">
              <a:buNone/>
            </a:pPr>
            <a:endParaRPr lang="en-US" sz="500" b="1" dirty="0">
              <a:solidFill>
                <a:srgbClr val="0C64E8"/>
              </a:solidFill>
            </a:endParaRPr>
          </a:p>
          <a:p>
            <a:pPr algn="l" rtl="0">
              <a:buNone/>
            </a:pPr>
            <a:r>
              <a:rPr lang="en-US" dirty="0">
                <a:solidFill>
                  <a:srgbClr val="002D70"/>
                </a:solidFill>
              </a:rPr>
              <a:t>Course 1 – Principles of Information Technology</a:t>
            </a:r>
          </a:p>
          <a:p>
            <a:pPr algn="l" rtl="0">
              <a:buNone/>
            </a:pPr>
            <a:r>
              <a:rPr lang="en-US" dirty="0">
                <a:solidFill>
                  <a:srgbClr val="002D70"/>
                </a:solidFill>
              </a:rPr>
              <a:t>Course 2 – Foundations of Cybersecurity</a:t>
            </a:r>
          </a:p>
          <a:p>
            <a:pPr algn="l" rtl="0">
              <a:buNone/>
            </a:pPr>
            <a:r>
              <a:rPr lang="en-US" dirty="0">
                <a:solidFill>
                  <a:srgbClr val="002D70"/>
                </a:solidFill>
              </a:rPr>
              <a:t>Course 3 – Critical Infrastructure &amp; Incident Response</a:t>
            </a:r>
          </a:p>
          <a:p>
            <a:pPr algn="l" rtl="0">
              <a:buNone/>
            </a:pPr>
            <a:r>
              <a:rPr lang="en-US" dirty="0">
                <a:solidFill>
                  <a:srgbClr val="002D70"/>
                </a:solidFill>
              </a:rPr>
              <a:t>	    (Networking &amp; Digital Forensics)</a:t>
            </a:r>
          </a:p>
          <a:p>
            <a:pPr algn="l" rtl="0">
              <a:buNone/>
            </a:pPr>
            <a:r>
              <a:rPr lang="en-US" dirty="0">
                <a:solidFill>
                  <a:srgbClr val="002D70"/>
                </a:solidFill>
              </a:rPr>
              <a:t>Course 4 – Cybersecurity Capstone</a:t>
            </a:r>
          </a:p>
          <a:p>
            <a:pPr algn="l" rtl="0">
              <a:buNone/>
            </a:pPr>
            <a:endParaRPr lang="en-US" sz="200" dirty="0">
              <a:solidFill>
                <a:srgbClr val="002D70"/>
              </a:solidFill>
            </a:endParaRPr>
          </a:p>
          <a:p>
            <a:pPr algn="r" rtl="0">
              <a:buNone/>
            </a:pPr>
            <a:r>
              <a:rPr lang="en-US" sz="1200" dirty="0">
                <a:solidFill>
                  <a:srgbClr val="002D70"/>
                </a:solidFill>
              </a:rPr>
              <a:t>*Beginning in the 8</a:t>
            </a:r>
            <a:r>
              <a:rPr lang="en-US" sz="1200" baseline="30000" dirty="0">
                <a:solidFill>
                  <a:srgbClr val="002D70"/>
                </a:solidFill>
              </a:rPr>
              <a:t>th</a:t>
            </a:r>
            <a:r>
              <a:rPr lang="en-US" sz="1200" dirty="0">
                <a:solidFill>
                  <a:srgbClr val="002D70"/>
                </a:solidFill>
              </a:rPr>
              <a:t> grade provides a Senior level opportunity for internships/apprenticeships/work programs</a:t>
            </a:r>
          </a:p>
        </p:txBody>
      </p:sp>
      <p:sp>
        <p:nvSpPr>
          <p:cNvPr id="10" name="TextBox 9">
            <a:extLst>
              <a:ext uri="{FF2B5EF4-FFF2-40B4-BE49-F238E27FC236}">
                <a16:creationId xmlns:a16="http://schemas.microsoft.com/office/drawing/2014/main" id="{DF46FA54-BCDD-F7AB-FE49-54A82E543303}"/>
              </a:ext>
            </a:extLst>
          </p:cNvPr>
          <p:cNvSpPr txBox="1"/>
          <p:nvPr/>
        </p:nvSpPr>
        <p:spPr>
          <a:xfrm>
            <a:off x="246268" y="3435738"/>
            <a:ext cx="4992757" cy="3031599"/>
          </a:xfrm>
          <a:prstGeom prst="rect">
            <a:avLst/>
          </a:prstGeom>
          <a:noFill/>
        </p:spPr>
        <p:txBody>
          <a:bodyPr wrap="square">
            <a:spAutoFit/>
          </a:bodyPr>
          <a:lstStyle/>
          <a:p>
            <a:pPr algn="l" rtl="0">
              <a:buNone/>
            </a:pPr>
            <a:r>
              <a:rPr lang="en-US" b="1" i="0" dirty="0">
                <a:solidFill>
                  <a:srgbClr val="0C64E8"/>
                </a:solidFill>
                <a:effectLst/>
              </a:rPr>
              <a:t>Course Elements:</a:t>
            </a:r>
            <a:endParaRPr lang="en-US" dirty="0">
              <a:effectLst/>
            </a:endParaRPr>
          </a:p>
          <a:p>
            <a:pPr marL="285750" indent="-285750" algn="l" rtl="0">
              <a:buFont typeface="Wingdings" panose="05000000000000000000" pitchFamily="2" charset="2"/>
              <a:buChar char="ü"/>
            </a:pPr>
            <a:r>
              <a:rPr lang="en-US" dirty="0">
                <a:solidFill>
                  <a:srgbClr val="002D70"/>
                </a:solidFill>
              </a:rPr>
              <a:t>5 aligned CTE courses</a:t>
            </a:r>
          </a:p>
          <a:p>
            <a:pPr marL="285750" indent="-285750">
              <a:buFont typeface="Wingdings" panose="05000000000000000000" pitchFamily="2" charset="2"/>
              <a:buChar char="ü"/>
            </a:pPr>
            <a:r>
              <a:rPr lang="en-US" dirty="0">
                <a:solidFill>
                  <a:srgbClr val="002D70"/>
                </a:solidFill>
              </a:rPr>
              <a:t>4 years of content</a:t>
            </a:r>
          </a:p>
          <a:p>
            <a:pPr marL="285750" indent="-285750" algn="l" rtl="0">
              <a:buFont typeface="Wingdings" panose="05000000000000000000" pitchFamily="2" charset="2"/>
              <a:buChar char="ü"/>
            </a:pPr>
            <a:r>
              <a:rPr lang="en-US" dirty="0">
                <a:solidFill>
                  <a:srgbClr val="002D70"/>
                </a:solidFill>
              </a:rPr>
              <a:t>3 aligned industry-based certifications</a:t>
            </a:r>
          </a:p>
          <a:p>
            <a:pPr marL="285750" indent="-285750" algn="l" rtl="0">
              <a:buFont typeface="Wingdings" panose="05000000000000000000" pitchFamily="2" charset="2"/>
              <a:buChar char="ü"/>
            </a:pPr>
            <a:r>
              <a:rPr lang="en-US" dirty="0">
                <a:solidFill>
                  <a:srgbClr val="002D70"/>
                </a:solidFill>
              </a:rPr>
              <a:t>1 cybersecurity-focused completer pathway</a:t>
            </a:r>
          </a:p>
          <a:p>
            <a:pPr algn="l" rtl="0">
              <a:buNone/>
            </a:pPr>
            <a:endParaRPr lang="en-US" dirty="0">
              <a:solidFill>
                <a:srgbClr val="002D70"/>
              </a:solidFill>
            </a:endParaRPr>
          </a:p>
          <a:p>
            <a:pPr marL="285750" indent="-285750" algn="l" rtl="0">
              <a:buFont typeface="Wingdings" panose="05000000000000000000" pitchFamily="2" charset="2"/>
              <a:buChar char="v"/>
            </a:pPr>
            <a:r>
              <a:rPr lang="en-US" dirty="0">
                <a:solidFill>
                  <a:srgbClr val="002D70"/>
                </a:solidFill>
              </a:rPr>
              <a:t>Applied learning in virtual ranges with Windows and Linux operating systems</a:t>
            </a:r>
          </a:p>
          <a:p>
            <a:pPr algn="l" rtl="0"/>
            <a:endParaRPr lang="en-US" sz="100" dirty="0">
              <a:solidFill>
                <a:srgbClr val="002D70"/>
              </a:solidFill>
            </a:endParaRPr>
          </a:p>
          <a:p>
            <a:pPr algn="l" rtl="0"/>
            <a:endParaRPr lang="en-US" sz="900" dirty="0">
              <a:solidFill>
                <a:srgbClr val="002D70"/>
              </a:solidFill>
            </a:endParaRPr>
          </a:p>
          <a:p>
            <a:pPr marL="285750" indent="-285750" algn="l" rtl="0">
              <a:buFont typeface="Wingdings" panose="05000000000000000000" pitchFamily="2" charset="2"/>
              <a:buChar char="v"/>
            </a:pPr>
            <a:r>
              <a:rPr lang="en-US" dirty="0">
                <a:solidFill>
                  <a:srgbClr val="002D70"/>
                </a:solidFill>
              </a:rPr>
              <a:t>Cloud-hosted content and virtual machines on a secure network</a:t>
            </a:r>
          </a:p>
        </p:txBody>
      </p:sp>
      <p:pic>
        <p:nvPicPr>
          <p:cNvPr id="7" name="Picture 6">
            <a:extLst>
              <a:ext uri="{FF2B5EF4-FFF2-40B4-BE49-F238E27FC236}">
                <a16:creationId xmlns:a16="http://schemas.microsoft.com/office/drawing/2014/main" id="{621F5785-490D-E20E-6DDC-BC8CD8FB6CA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42160" y="987431"/>
            <a:ext cx="4091645" cy="530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751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5DD73-1347-82B0-2F28-663D12FDDF9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16D54EE-088F-6DAF-4AAD-2F197E9A006E}"/>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E580FCE-BFAB-B8FC-C8CC-3248F3D2C5FB}"/>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K12 Curriculum Partnership</a:t>
            </a:r>
          </a:p>
        </p:txBody>
      </p:sp>
      <p:pic>
        <p:nvPicPr>
          <p:cNvPr id="4" name="Picture 3" descr="A star logo with circles and dots&#10;&#10;AI-generated content may be incorrect.">
            <a:extLst>
              <a:ext uri="{FF2B5EF4-FFF2-40B4-BE49-F238E27FC236}">
                <a16:creationId xmlns:a16="http://schemas.microsoft.com/office/drawing/2014/main" id="{1F816EC9-6949-6CE6-0F50-DF9A4EFAC4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5" name="TextBox 4">
            <a:extLst>
              <a:ext uri="{FF2B5EF4-FFF2-40B4-BE49-F238E27FC236}">
                <a16:creationId xmlns:a16="http://schemas.microsoft.com/office/drawing/2014/main" id="{506A4E56-2172-2F24-A665-7147917FCD16}"/>
              </a:ext>
            </a:extLst>
          </p:cNvPr>
          <p:cNvSpPr txBox="1"/>
          <p:nvPr/>
        </p:nvSpPr>
        <p:spPr>
          <a:xfrm>
            <a:off x="0" y="6395653"/>
            <a:ext cx="12227339" cy="461665"/>
          </a:xfrm>
          <a:prstGeom prst="rect">
            <a:avLst/>
          </a:prstGeom>
          <a:solidFill>
            <a:srgbClr val="3A4FB0"/>
          </a:solidFill>
          <a:ln>
            <a:solidFill>
              <a:schemeClr val="bg1"/>
            </a:solidFill>
          </a:ln>
          <a:effectLst/>
        </p:spPr>
        <p:txBody>
          <a:bodyPr wrap="square" rtlCol="0">
            <a:spAutoFit/>
          </a:bodyPr>
          <a:lstStyle/>
          <a:p>
            <a:pPr algn="ctr">
              <a:spcAft>
                <a:spcPts val="600"/>
              </a:spcAft>
            </a:pPr>
            <a:r>
              <a:rPr lang="en-US" sz="2400" b="1" i="1" dirty="0">
                <a:solidFill>
                  <a:schemeClr val="bg1"/>
                </a:solidFill>
              </a:rPr>
              <a:t>Training for Cybersecurity Careers</a:t>
            </a:r>
          </a:p>
        </p:txBody>
      </p:sp>
      <p:pic>
        <p:nvPicPr>
          <p:cNvPr id="12" name="Picture 11" descr="A black and white logo&#10;&#10;AI-generated content may be incorrect.">
            <a:extLst>
              <a:ext uri="{FF2B5EF4-FFF2-40B4-BE49-F238E27FC236}">
                <a16:creationId xmlns:a16="http://schemas.microsoft.com/office/drawing/2014/main" id="{44113AC1-8EB5-7771-8059-B30C9E84A0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31059" y="5974895"/>
            <a:ext cx="1554921" cy="1166191"/>
          </a:xfrm>
          <a:prstGeom prst="rect">
            <a:avLst/>
          </a:prstGeom>
        </p:spPr>
      </p:pic>
      <p:sp>
        <p:nvSpPr>
          <p:cNvPr id="14" name="TextBox 13">
            <a:extLst>
              <a:ext uri="{FF2B5EF4-FFF2-40B4-BE49-F238E27FC236}">
                <a16:creationId xmlns:a16="http://schemas.microsoft.com/office/drawing/2014/main" id="{41E2BEF4-DF57-ADD7-63B6-8850A2147F64}"/>
              </a:ext>
            </a:extLst>
          </p:cNvPr>
          <p:cNvSpPr txBox="1"/>
          <p:nvPr/>
        </p:nvSpPr>
        <p:spPr>
          <a:xfrm>
            <a:off x="459490" y="1685488"/>
            <a:ext cx="4992757" cy="1477328"/>
          </a:xfrm>
          <a:prstGeom prst="rect">
            <a:avLst/>
          </a:prstGeom>
          <a:noFill/>
        </p:spPr>
        <p:txBody>
          <a:bodyPr wrap="square">
            <a:spAutoFit/>
          </a:bodyPr>
          <a:lstStyle/>
          <a:p>
            <a:pPr algn="l" rtl="0">
              <a:buNone/>
            </a:pPr>
            <a:r>
              <a:rPr lang="en-US" b="1" i="0" dirty="0">
                <a:solidFill>
                  <a:srgbClr val="0C64E8"/>
                </a:solidFill>
                <a:effectLst/>
              </a:rPr>
              <a:t>Principles of Information Technology</a:t>
            </a:r>
            <a:endParaRPr lang="en-US" dirty="0">
              <a:effectLst/>
            </a:endParaRPr>
          </a:p>
          <a:p>
            <a:pPr algn="l" rtl="0">
              <a:buNone/>
            </a:pPr>
            <a:r>
              <a:rPr lang="en-US" b="0" i="0" dirty="0">
                <a:solidFill>
                  <a:srgbClr val="002D70"/>
                </a:solidFill>
                <a:effectLst/>
              </a:rPr>
              <a:t>This course initiates learners into the foundation of computing, where they explore essential concepts such as hardware, networking, operating systems, and security.</a:t>
            </a:r>
          </a:p>
        </p:txBody>
      </p:sp>
      <p:sp>
        <p:nvSpPr>
          <p:cNvPr id="2" name="TextBox 1">
            <a:extLst>
              <a:ext uri="{FF2B5EF4-FFF2-40B4-BE49-F238E27FC236}">
                <a16:creationId xmlns:a16="http://schemas.microsoft.com/office/drawing/2014/main" id="{489E60DF-26DF-99F4-FAC2-601AA7FFC86D}"/>
              </a:ext>
            </a:extLst>
          </p:cNvPr>
          <p:cNvSpPr txBox="1"/>
          <p:nvPr/>
        </p:nvSpPr>
        <p:spPr>
          <a:xfrm>
            <a:off x="459490" y="3456828"/>
            <a:ext cx="4992757" cy="1754326"/>
          </a:xfrm>
          <a:prstGeom prst="rect">
            <a:avLst/>
          </a:prstGeom>
          <a:noFill/>
        </p:spPr>
        <p:txBody>
          <a:bodyPr wrap="square">
            <a:spAutoFit/>
          </a:bodyPr>
          <a:lstStyle/>
          <a:p>
            <a:pPr algn="l" rtl="0">
              <a:buNone/>
            </a:pPr>
            <a:r>
              <a:rPr lang="en-US" b="1" i="0" dirty="0">
                <a:solidFill>
                  <a:srgbClr val="0C64E8"/>
                </a:solidFill>
                <a:effectLst/>
              </a:rPr>
              <a:t>Course Elements:</a:t>
            </a:r>
            <a:endParaRPr lang="en-US" dirty="0">
              <a:effectLst/>
            </a:endParaRPr>
          </a:p>
          <a:p>
            <a:pPr algn="l" rtl="0">
              <a:buNone/>
            </a:pPr>
            <a:r>
              <a:rPr lang="en-US" b="0" i="0" dirty="0">
                <a:solidFill>
                  <a:srgbClr val="002D70"/>
                </a:solidFill>
                <a:effectLst/>
              </a:rPr>
              <a:t>Modules: 9 </a:t>
            </a:r>
          </a:p>
          <a:p>
            <a:pPr algn="l" rtl="0">
              <a:buNone/>
            </a:pPr>
            <a:r>
              <a:rPr lang="en-US" dirty="0">
                <a:solidFill>
                  <a:srgbClr val="002D70"/>
                </a:solidFill>
              </a:rPr>
              <a:t>Lessons: 63</a:t>
            </a:r>
            <a:endParaRPr lang="en-US" b="0" i="0" dirty="0">
              <a:solidFill>
                <a:srgbClr val="002D70"/>
              </a:solidFill>
              <a:effectLst/>
            </a:endParaRPr>
          </a:p>
          <a:p>
            <a:pPr algn="l" rtl="0">
              <a:buNone/>
            </a:pPr>
            <a:r>
              <a:rPr lang="en-US" dirty="0">
                <a:solidFill>
                  <a:srgbClr val="002D70"/>
                </a:solidFill>
              </a:rPr>
              <a:t>Virtual Range Labs: 59 </a:t>
            </a:r>
          </a:p>
          <a:p>
            <a:pPr algn="l" rtl="0">
              <a:buNone/>
            </a:pPr>
            <a:r>
              <a:rPr lang="en-US" dirty="0">
                <a:solidFill>
                  <a:srgbClr val="002D70"/>
                </a:solidFill>
              </a:rPr>
              <a:t>Quizzes: 63</a:t>
            </a:r>
          </a:p>
          <a:p>
            <a:pPr algn="l" rtl="0">
              <a:buNone/>
            </a:pPr>
            <a:r>
              <a:rPr lang="en-US" dirty="0">
                <a:solidFill>
                  <a:srgbClr val="002D70"/>
                </a:solidFill>
              </a:rPr>
              <a:t>Exams: 21</a:t>
            </a:r>
          </a:p>
        </p:txBody>
      </p:sp>
      <p:sp>
        <p:nvSpPr>
          <p:cNvPr id="8" name="TextBox 7">
            <a:extLst>
              <a:ext uri="{FF2B5EF4-FFF2-40B4-BE49-F238E27FC236}">
                <a16:creationId xmlns:a16="http://schemas.microsoft.com/office/drawing/2014/main" id="{DC210EB9-326F-926E-2CAC-92EB78BBEC9F}"/>
              </a:ext>
            </a:extLst>
          </p:cNvPr>
          <p:cNvSpPr txBox="1"/>
          <p:nvPr/>
        </p:nvSpPr>
        <p:spPr>
          <a:xfrm>
            <a:off x="459489" y="5546137"/>
            <a:ext cx="4992757" cy="646331"/>
          </a:xfrm>
          <a:prstGeom prst="rect">
            <a:avLst/>
          </a:prstGeom>
          <a:noFill/>
        </p:spPr>
        <p:txBody>
          <a:bodyPr wrap="square">
            <a:spAutoFit/>
          </a:bodyPr>
          <a:lstStyle/>
          <a:p>
            <a:pPr algn="l" rtl="0">
              <a:buNone/>
            </a:pPr>
            <a:r>
              <a:rPr lang="en-US" b="1" i="0" dirty="0">
                <a:solidFill>
                  <a:srgbClr val="0C64E8"/>
                </a:solidFill>
                <a:effectLst/>
              </a:rPr>
              <a:t>Certification Alignment:</a:t>
            </a:r>
            <a:endParaRPr lang="en-US" dirty="0">
              <a:effectLst/>
            </a:endParaRPr>
          </a:p>
          <a:p>
            <a:pPr algn="l" rtl="0">
              <a:buNone/>
            </a:pPr>
            <a:r>
              <a:rPr lang="en-US" b="0" i="0" dirty="0">
                <a:solidFill>
                  <a:srgbClr val="002D70"/>
                </a:solidFill>
                <a:effectLst/>
              </a:rPr>
              <a:t>CompTIA ITF+/Tech+</a:t>
            </a:r>
            <a:endParaRPr lang="en-US" dirty="0">
              <a:solidFill>
                <a:srgbClr val="002D70"/>
              </a:solidFill>
            </a:endParaRPr>
          </a:p>
        </p:txBody>
      </p:sp>
      <p:pic>
        <p:nvPicPr>
          <p:cNvPr id="10" name="Picture 9">
            <a:extLst>
              <a:ext uri="{FF2B5EF4-FFF2-40B4-BE49-F238E27FC236}">
                <a16:creationId xmlns:a16="http://schemas.microsoft.com/office/drawing/2014/main" id="{B524408B-0E4C-1B0E-9CE8-ABD3BFCC3BA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84964" y="992187"/>
            <a:ext cx="4270578" cy="530187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77C7E77B-5432-4041-8C2A-59EBA2782D55}"/>
              </a:ext>
            </a:extLst>
          </p:cNvPr>
          <p:cNvSpPr txBox="1"/>
          <p:nvPr/>
        </p:nvSpPr>
        <p:spPr>
          <a:xfrm>
            <a:off x="459489" y="1182466"/>
            <a:ext cx="1446662" cy="400110"/>
          </a:xfrm>
          <a:prstGeom prst="rect">
            <a:avLst/>
          </a:prstGeom>
          <a:noFill/>
        </p:spPr>
        <p:txBody>
          <a:bodyPr wrap="square" rtlCol="0">
            <a:spAutoFit/>
          </a:bodyPr>
          <a:lstStyle/>
          <a:p>
            <a:r>
              <a:rPr lang="en-US" sz="2000" b="1" dirty="0">
                <a:solidFill>
                  <a:srgbClr val="0C64E8"/>
                </a:solidFill>
              </a:rPr>
              <a:t>Course 1:</a:t>
            </a:r>
            <a:endParaRPr lang="en-US" sz="2000" dirty="0"/>
          </a:p>
        </p:txBody>
      </p:sp>
    </p:spTree>
    <p:extLst>
      <p:ext uri="{BB962C8B-B14F-4D97-AF65-F5344CB8AC3E}">
        <p14:creationId xmlns:p14="http://schemas.microsoft.com/office/powerpoint/2010/main" val="156012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D9B22-5C11-54A6-A7DD-F8A0C66EFA9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F99A7B0-0EB9-B6AB-41F4-108A7687039A}"/>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6F22981-DF06-8BD3-4ACE-7DCD2CE3D70B}"/>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K12 Curriculum Partnership</a:t>
            </a:r>
          </a:p>
        </p:txBody>
      </p:sp>
      <p:pic>
        <p:nvPicPr>
          <p:cNvPr id="4" name="Picture 3" descr="A star logo with circles and dots&#10;&#10;AI-generated content may be incorrect.">
            <a:extLst>
              <a:ext uri="{FF2B5EF4-FFF2-40B4-BE49-F238E27FC236}">
                <a16:creationId xmlns:a16="http://schemas.microsoft.com/office/drawing/2014/main" id="{287400D9-3066-D028-908A-58B8D8C8CC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5" name="TextBox 4">
            <a:extLst>
              <a:ext uri="{FF2B5EF4-FFF2-40B4-BE49-F238E27FC236}">
                <a16:creationId xmlns:a16="http://schemas.microsoft.com/office/drawing/2014/main" id="{5BDFF4F2-C16F-2453-D218-01B6F8D8BD98}"/>
              </a:ext>
            </a:extLst>
          </p:cNvPr>
          <p:cNvSpPr txBox="1"/>
          <p:nvPr/>
        </p:nvSpPr>
        <p:spPr>
          <a:xfrm>
            <a:off x="0" y="6395653"/>
            <a:ext cx="12227339" cy="461665"/>
          </a:xfrm>
          <a:prstGeom prst="rect">
            <a:avLst/>
          </a:prstGeom>
          <a:solidFill>
            <a:srgbClr val="3A4FB0"/>
          </a:solidFill>
          <a:ln>
            <a:solidFill>
              <a:schemeClr val="bg1"/>
            </a:solidFill>
          </a:ln>
          <a:effectLst/>
        </p:spPr>
        <p:txBody>
          <a:bodyPr wrap="square" rtlCol="0">
            <a:spAutoFit/>
          </a:bodyPr>
          <a:lstStyle/>
          <a:p>
            <a:pPr algn="ctr">
              <a:spcAft>
                <a:spcPts val="600"/>
              </a:spcAft>
            </a:pPr>
            <a:r>
              <a:rPr lang="en-US" sz="2400" b="1" i="1" dirty="0">
                <a:solidFill>
                  <a:schemeClr val="bg1"/>
                </a:solidFill>
              </a:rPr>
              <a:t>Training for Cybersecurity Careers</a:t>
            </a:r>
          </a:p>
        </p:txBody>
      </p:sp>
      <p:pic>
        <p:nvPicPr>
          <p:cNvPr id="12" name="Picture 11" descr="A black and white logo&#10;&#10;AI-generated content may be incorrect.">
            <a:extLst>
              <a:ext uri="{FF2B5EF4-FFF2-40B4-BE49-F238E27FC236}">
                <a16:creationId xmlns:a16="http://schemas.microsoft.com/office/drawing/2014/main" id="{0AEC4D14-12E3-062F-A0BA-A0AA541917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31059" y="5974895"/>
            <a:ext cx="1554921" cy="1166191"/>
          </a:xfrm>
          <a:prstGeom prst="rect">
            <a:avLst/>
          </a:prstGeom>
        </p:spPr>
      </p:pic>
      <p:sp>
        <p:nvSpPr>
          <p:cNvPr id="14" name="TextBox 13">
            <a:extLst>
              <a:ext uri="{FF2B5EF4-FFF2-40B4-BE49-F238E27FC236}">
                <a16:creationId xmlns:a16="http://schemas.microsoft.com/office/drawing/2014/main" id="{B505ED07-33B4-49C5-7B9A-326202F0DEDC}"/>
              </a:ext>
            </a:extLst>
          </p:cNvPr>
          <p:cNvSpPr txBox="1"/>
          <p:nvPr/>
        </p:nvSpPr>
        <p:spPr>
          <a:xfrm>
            <a:off x="459489" y="1719452"/>
            <a:ext cx="4992757" cy="1754326"/>
          </a:xfrm>
          <a:prstGeom prst="rect">
            <a:avLst/>
          </a:prstGeom>
          <a:noFill/>
        </p:spPr>
        <p:txBody>
          <a:bodyPr wrap="square">
            <a:spAutoFit/>
          </a:bodyPr>
          <a:lstStyle>
            <a:defPPr>
              <a:defRPr lang="en-US"/>
            </a:defPPr>
            <a:lvl1pPr>
              <a:buNone/>
              <a:defRPr b="1" i="0">
                <a:solidFill>
                  <a:srgbClr val="0C64E8"/>
                </a:solidFill>
                <a:effectLst/>
              </a:defRPr>
            </a:lvl1pPr>
          </a:lstStyle>
          <a:p>
            <a:r>
              <a:rPr lang="en-US" dirty="0"/>
              <a:t>Foundations of Cybersecurity</a:t>
            </a:r>
          </a:p>
          <a:p>
            <a:r>
              <a:rPr lang="en-US" b="0" dirty="0">
                <a:solidFill>
                  <a:srgbClr val="002D70"/>
                </a:solidFill>
              </a:rPr>
              <a:t>Delve into the crucial aspects of digital protection, privacy, threat detection, and network security. This course builds a robust framework for identifying and mitigating digital vulnerabilities.</a:t>
            </a:r>
          </a:p>
        </p:txBody>
      </p:sp>
      <p:sp>
        <p:nvSpPr>
          <p:cNvPr id="2" name="TextBox 1">
            <a:extLst>
              <a:ext uri="{FF2B5EF4-FFF2-40B4-BE49-F238E27FC236}">
                <a16:creationId xmlns:a16="http://schemas.microsoft.com/office/drawing/2014/main" id="{B3F48130-95EE-33E5-CCFC-E3E648C7FA95}"/>
              </a:ext>
            </a:extLst>
          </p:cNvPr>
          <p:cNvSpPr txBox="1"/>
          <p:nvPr/>
        </p:nvSpPr>
        <p:spPr>
          <a:xfrm>
            <a:off x="459489" y="3541308"/>
            <a:ext cx="4992757" cy="1754326"/>
          </a:xfrm>
          <a:prstGeom prst="rect">
            <a:avLst/>
          </a:prstGeom>
          <a:noFill/>
        </p:spPr>
        <p:txBody>
          <a:bodyPr wrap="square">
            <a:spAutoFit/>
          </a:bodyPr>
          <a:lstStyle/>
          <a:p>
            <a:pPr algn="l" rtl="0">
              <a:buNone/>
            </a:pPr>
            <a:r>
              <a:rPr lang="en-US" b="1" i="0" dirty="0">
                <a:solidFill>
                  <a:srgbClr val="0C64E8"/>
                </a:solidFill>
                <a:effectLst/>
              </a:rPr>
              <a:t>Course Elements:</a:t>
            </a:r>
            <a:endParaRPr lang="en-US" dirty="0">
              <a:effectLst/>
            </a:endParaRPr>
          </a:p>
          <a:p>
            <a:pPr algn="l" rtl="0">
              <a:buNone/>
            </a:pPr>
            <a:r>
              <a:rPr lang="en-US" b="0" i="0" dirty="0">
                <a:solidFill>
                  <a:srgbClr val="002D70"/>
                </a:solidFill>
                <a:effectLst/>
              </a:rPr>
              <a:t>Modules: 9</a:t>
            </a:r>
          </a:p>
          <a:p>
            <a:pPr algn="l" rtl="0">
              <a:buNone/>
            </a:pPr>
            <a:r>
              <a:rPr lang="en-US" dirty="0">
                <a:solidFill>
                  <a:srgbClr val="002D70"/>
                </a:solidFill>
              </a:rPr>
              <a:t>Lessons: 65</a:t>
            </a:r>
            <a:endParaRPr lang="en-US" b="0" i="0" dirty="0">
              <a:solidFill>
                <a:srgbClr val="002D70"/>
              </a:solidFill>
              <a:effectLst/>
            </a:endParaRPr>
          </a:p>
          <a:p>
            <a:pPr algn="l" rtl="0">
              <a:buNone/>
            </a:pPr>
            <a:r>
              <a:rPr lang="en-US" dirty="0">
                <a:solidFill>
                  <a:srgbClr val="002D70"/>
                </a:solidFill>
              </a:rPr>
              <a:t>Virtual Range Labs: 58</a:t>
            </a:r>
          </a:p>
          <a:p>
            <a:pPr algn="l" rtl="0">
              <a:buNone/>
            </a:pPr>
            <a:r>
              <a:rPr lang="en-US" dirty="0">
                <a:solidFill>
                  <a:srgbClr val="002D70"/>
                </a:solidFill>
              </a:rPr>
              <a:t>Quizzes: 65</a:t>
            </a:r>
          </a:p>
          <a:p>
            <a:pPr algn="l" rtl="0">
              <a:buNone/>
            </a:pPr>
            <a:r>
              <a:rPr lang="en-US" dirty="0">
                <a:solidFill>
                  <a:srgbClr val="002D70"/>
                </a:solidFill>
              </a:rPr>
              <a:t>Exams: 21</a:t>
            </a:r>
          </a:p>
        </p:txBody>
      </p:sp>
      <p:sp>
        <p:nvSpPr>
          <p:cNvPr id="8" name="TextBox 7">
            <a:extLst>
              <a:ext uri="{FF2B5EF4-FFF2-40B4-BE49-F238E27FC236}">
                <a16:creationId xmlns:a16="http://schemas.microsoft.com/office/drawing/2014/main" id="{85AC666E-98FC-7CC5-AA75-9B74D20C58F9}"/>
              </a:ext>
            </a:extLst>
          </p:cNvPr>
          <p:cNvSpPr txBox="1"/>
          <p:nvPr/>
        </p:nvSpPr>
        <p:spPr>
          <a:xfrm>
            <a:off x="459489" y="5455496"/>
            <a:ext cx="4992757" cy="646331"/>
          </a:xfrm>
          <a:prstGeom prst="rect">
            <a:avLst/>
          </a:prstGeom>
          <a:noFill/>
        </p:spPr>
        <p:txBody>
          <a:bodyPr wrap="square">
            <a:spAutoFit/>
          </a:bodyPr>
          <a:lstStyle/>
          <a:p>
            <a:pPr algn="l" rtl="0">
              <a:buNone/>
            </a:pPr>
            <a:r>
              <a:rPr lang="en-US" b="1" i="0" dirty="0">
                <a:solidFill>
                  <a:srgbClr val="0C64E8"/>
                </a:solidFill>
                <a:effectLst/>
              </a:rPr>
              <a:t>Certification Alignment:</a:t>
            </a:r>
            <a:endParaRPr lang="en-US" dirty="0">
              <a:effectLst/>
            </a:endParaRPr>
          </a:p>
          <a:p>
            <a:pPr algn="l" rtl="0">
              <a:buNone/>
            </a:pPr>
            <a:r>
              <a:rPr lang="en-US" b="0" i="0" dirty="0">
                <a:solidFill>
                  <a:srgbClr val="002D70"/>
                </a:solidFill>
                <a:effectLst/>
              </a:rPr>
              <a:t>CompTIA Security+ part A</a:t>
            </a:r>
            <a:endParaRPr lang="en-US" dirty="0">
              <a:solidFill>
                <a:srgbClr val="002D70"/>
              </a:solidFill>
            </a:endParaRPr>
          </a:p>
        </p:txBody>
      </p:sp>
      <p:pic>
        <p:nvPicPr>
          <p:cNvPr id="17" name="Picture 16">
            <a:extLst>
              <a:ext uri="{FF2B5EF4-FFF2-40B4-BE49-F238E27FC236}">
                <a16:creationId xmlns:a16="http://schemas.microsoft.com/office/drawing/2014/main" id="{FF7D7B1F-B2CE-E997-DB0B-7EF7F18F5C94}"/>
              </a:ext>
            </a:extLst>
          </p:cNvPr>
          <p:cNvPicPr>
            <a:picLocks noChangeAspect="1"/>
          </p:cNvPicPr>
          <p:nvPr/>
        </p:nvPicPr>
        <p:blipFill>
          <a:blip r:embed="rId4" cstate="print">
            <a:extLst>
              <a:ext uri="{28A0092B-C50C-407E-A947-70E740481C1C}">
                <a14:useLocalDpi xmlns:a14="http://schemas.microsoft.com/office/drawing/2010/main"/>
              </a:ext>
            </a:extLst>
          </a:blip>
          <a:srcRect r="1085"/>
          <a:stretch>
            <a:fillRect/>
          </a:stretch>
        </p:blipFill>
        <p:spPr>
          <a:xfrm>
            <a:off x="6908800" y="1013021"/>
            <a:ext cx="4408558" cy="523434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844D18D4-8958-5AF2-5872-5B9A4BAD192C}"/>
              </a:ext>
            </a:extLst>
          </p:cNvPr>
          <p:cNvSpPr txBox="1"/>
          <p:nvPr/>
        </p:nvSpPr>
        <p:spPr>
          <a:xfrm>
            <a:off x="459489" y="1182466"/>
            <a:ext cx="1446662" cy="400110"/>
          </a:xfrm>
          <a:prstGeom prst="rect">
            <a:avLst/>
          </a:prstGeom>
          <a:noFill/>
        </p:spPr>
        <p:txBody>
          <a:bodyPr wrap="square" rtlCol="0">
            <a:spAutoFit/>
          </a:bodyPr>
          <a:lstStyle/>
          <a:p>
            <a:r>
              <a:rPr lang="en-US" sz="2000" b="1" dirty="0">
                <a:solidFill>
                  <a:srgbClr val="0C64E8"/>
                </a:solidFill>
              </a:rPr>
              <a:t>Course 2:</a:t>
            </a:r>
            <a:endParaRPr lang="en-US" sz="2000" dirty="0"/>
          </a:p>
        </p:txBody>
      </p:sp>
    </p:spTree>
    <p:extLst>
      <p:ext uri="{BB962C8B-B14F-4D97-AF65-F5344CB8AC3E}">
        <p14:creationId xmlns:p14="http://schemas.microsoft.com/office/powerpoint/2010/main" val="194341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FFC72-918A-3D02-C655-74DDCB114EA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E5C3450-7229-7102-0E0D-28371EF214C5}"/>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67301F-E4A7-9ABE-F33C-538D074F36D2}"/>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K12 Curriculum Partnership</a:t>
            </a:r>
          </a:p>
        </p:txBody>
      </p:sp>
      <p:pic>
        <p:nvPicPr>
          <p:cNvPr id="4" name="Picture 3" descr="A star logo with circles and dots&#10;&#10;AI-generated content may be incorrect.">
            <a:extLst>
              <a:ext uri="{FF2B5EF4-FFF2-40B4-BE49-F238E27FC236}">
                <a16:creationId xmlns:a16="http://schemas.microsoft.com/office/drawing/2014/main" id="{3ABB185C-5678-28BF-545F-8CFB77E7F9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5" name="TextBox 4">
            <a:extLst>
              <a:ext uri="{FF2B5EF4-FFF2-40B4-BE49-F238E27FC236}">
                <a16:creationId xmlns:a16="http://schemas.microsoft.com/office/drawing/2014/main" id="{9802C799-30EF-511F-9E86-5BD75A0E67E7}"/>
              </a:ext>
            </a:extLst>
          </p:cNvPr>
          <p:cNvSpPr txBox="1"/>
          <p:nvPr/>
        </p:nvSpPr>
        <p:spPr>
          <a:xfrm>
            <a:off x="0" y="6395653"/>
            <a:ext cx="12227339" cy="461665"/>
          </a:xfrm>
          <a:prstGeom prst="rect">
            <a:avLst/>
          </a:prstGeom>
          <a:solidFill>
            <a:srgbClr val="3A4FB0"/>
          </a:solidFill>
          <a:ln>
            <a:solidFill>
              <a:schemeClr val="bg1"/>
            </a:solidFill>
          </a:ln>
          <a:effectLst/>
        </p:spPr>
        <p:txBody>
          <a:bodyPr wrap="square" rtlCol="0">
            <a:spAutoFit/>
          </a:bodyPr>
          <a:lstStyle/>
          <a:p>
            <a:pPr algn="ctr">
              <a:spcAft>
                <a:spcPts val="600"/>
              </a:spcAft>
            </a:pPr>
            <a:r>
              <a:rPr lang="en-US" sz="2400" b="1" i="1" dirty="0">
                <a:solidFill>
                  <a:schemeClr val="bg1"/>
                </a:solidFill>
              </a:rPr>
              <a:t>Training for Cybersecurity Careers</a:t>
            </a:r>
          </a:p>
        </p:txBody>
      </p:sp>
      <p:pic>
        <p:nvPicPr>
          <p:cNvPr id="12" name="Picture 11" descr="A black and white logo&#10;&#10;AI-generated content may be incorrect.">
            <a:extLst>
              <a:ext uri="{FF2B5EF4-FFF2-40B4-BE49-F238E27FC236}">
                <a16:creationId xmlns:a16="http://schemas.microsoft.com/office/drawing/2014/main" id="{040331F4-4021-2851-A3FD-C6298F7C77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31059" y="5974895"/>
            <a:ext cx="1554921" cy="1166191"/>
          </a:xfrm>
          <a:prstGeom prst="rect">
            <a:avLst/>
          </a:prstGeom>
        </p:spPr>
      </p:pic>
      <p:sp>
        <p:nvSpPr>
          <p:cNvPr id="2" name="TextBox 1">
            <a:extLst>
              <a:ext uri="{FF2B5EF4-FFF2-40B4-BE49-F238E27FC236}">
                <a16:creationId xmlns:a16="http://schemas.microsoft.com/office/drawing/2014/main" id="{8F1D0CCB-64C2-632E-4161-5763739738DA}"/>
              </a:ext>
            </a:extLst>
          </p:cNvPr>
          <p:cNvSpPr txBox="1"/>
          <p:nvPr/>
        </p:nvSpPr>
        <p:spPr>
          <a:xfrm>
            <a:off x="459490" y="3506967"/>
            <a:ext cx="4992757" cy="1754326"/>
          </a:xfrm>
          <a:prstGeom prst="rect">
            <a:avLst/>
          </a:prstGeom>
          <a:noFill/>
        </p:spPr>
        <p:txBody>
          <a:bodyPr wrap="square">
            <a:spAutoFit/>
          </a:bodyPr>
          <a:lstStyle/>
          <a:p>
            <a:pPr algn="l" rtl="0">
              <a:buNone/>
            </a:pPr>
            <a:r>
              <a:rPr lang="en-US" b="1" i="0" dirty="0">
                <a:solidFill>
                  <a:srgbClr val="0C64E8"/>
                </a:solidFill>
                <a:effectLst/>
              </a:rPr>
              <a:t>Course Elements:</a:t>
            </a:r>
            <a:endParaRPr lang="en-US" dirty="0">
              <a:effectLst/>
            </a:endParaRPr>
          </a:p>
          <a:p>
            <a:pPr algn="l" rtl="0">
              <a:buNone/>
            </a:pPr>
            <a:r>
              <a:rPr lang="en-US" b="0" i="0" dirty="0">
                <a:solidFill>
                  <a:srgbClr val="002D70"/>
                </a:solidFill>
                <a:effectLst/>
              </a:rPr>
              <a:t>Modules: 11</a:t>
            </a:r>
          </a:p>
          <a:p>
            <a:pPr algn="l" rtl="0">
              <a:buNone/>
            </a:pPr>
            <a:r>
              <a:rPr lang="en-US" dirty="0">
                <a:solidFill>
                  <a:srgbClr val="002D70"/>
                </a:solidFill>
              </a:rPr>
              <a:t>Lessons: 60</a:t>
            </a:r>
            <a:endParaRPr lang="en-US" b="0" i="0" dirty="0">
              <a:solidFill>
                <a:srgbClr val="002D70"/>
              </a:solidFill>
              <a:effectLst/>
            </a:endParaRPr>
          </a:p>
          <a:p>
            <a:pPr algn="l" rtl="0">
              <a:buNone/>
            </a:pPr>
            <a:r>
              <a:rPr lang="en-US" dirty="0">
                <a:solidFill>
                  <a:srgbClr val="002D70"/>
                </a:solidFill>
              </a:rPr>
              <a:t>Virtual Range Labs: 52</a:t>
            </a:r>
          </a:p>
          <a:p>
            <a:pPr algn="l" rtl="0">
              <a:buNone/>
            </a:pPr>
            <a:r>
              <a:rPr lang="en-US" dirty="0">
                <a:solidFill>
                  <a:srgbClr val="002D70"/>
                </a:solidFill>
              </a:rPr>
              <a:t>Quizzes: 60</a:t>
            </a:r>
          </a:p>
          <a:p>
            <a:pPr algn="l" rtl="0">
              <a:buNone/>
            </a:pPr>
            <a:r>
              <a:rPr lang="en-US" dirty="0">
                <a:solidFill>
                  <a:srgbClr val="002D70"/>
                </a:solidFill>
              </a:rPr>
              <a:t>Exams: 20</a:t>
            </a:r>
          </a:p>
        </p:txBody>
      </p:sp>
      <p:sp>
        <p:nvSpPr>
          <p:cNvPr id="8" name="TextBox 7">
            <a:extLst>
              <a:ext uri="{FF2B5EF4-FFF2-40B4-BE49-F238E27FC236}">
                <a16:creationId xmlns:a16="http://schemas.microsoft.com/office/drawing/2014/main" id="{02F8F66E-D601-7990-5B85-8D72793CFD7F}"/>
              </a:ext>
            </a:extLst>
          </p:cNvPr>
          <p:cNvSpPr txBox="1"/>
          <p:nvPr/>
        </p:nvSpPr>
        <p:spPr>
          <a:xfrm>
            <a:off x="459489" y="5482614"/>
            <a:ext cx="4992757" cy="646331"/>
          </a:xfrm>
          <a:prstGeom prst="rect">
            <a:avLst/>
          </a:prstGeom>
          <a:noFill/>
        </p:spPr>
        <p:txBody>
          <a:bodyPr wrap="square">
            <a:spAutoFit/>
          </a:bodyPr>
          <a:lstStyle/>
          <a:p>
            <a:pPr algn="l" rtl="0">
              <a:buNone/>
            </a:pPr>
            <a:r>
              <a:rPr lang="en-US" b="1" i="0" dirty="0">
                <a:solidFill>
                  <a:srgbClr val="0C64E8"/>
                </a:solidFill>
                <a:effectLst/>
              </a:rPr>
              <a:t>Certification Alignment:</a:t>
            </a:r>
            <a:endParaRPr lang="en-US" dirty="0">
              <a:effectLst/>
            </a:endParaRPr>
          </a:p>
          <a:p>
            <a:pPr algn="l" rtl="0">
              <a:buNone/>
            </a:pPr>
            <a:r>
              <a:rPr lang="en-US" b="0" i="0" dirty="0">
                <a:solidFill>
                  <a:srgbClr val="002D70"/>
                </a:solidFill>
                <a:effectLst/>
              </a:rPr>
              <a:t>CompTIA Networking+</a:t>
            </a:r>
            <a:endParaRPr lang="en-US" dirty="0">
              <a:solidFill>
                <a:srgbClr val="002D70"/>
              </a:solidFill>
            </a:endParaRPr>
          </a:p>
        </p:txBody>
      </p:sp>
      <p:sp>
        <p:nvSpPr>
          <p:cNvPr id="9" name="TextBox 8">
            <a:extLst>
              <a:ext uri="{FF2B5EF4-FFF2-40B4-BE49-F238E27FC236}">
                <a16:creationId xmlns:a16="http://schemas.microsoft.com/office/drawing/2014/main" id="{AC8687C4-278C-690D-E9F0-80D2C5C2C484}"/>
              </a:ext>
            </a:extLst>
          </p:cNvPr>
          <p:cNvSpPr txBox="1"/>
          <p:nvPr/>
        </p:nvSpPr>
        <p:spPr>
          <a:xfrm>
            <a:off x="459490" y="1685111"/>
            <a:ext cx="6146800" cy="1754326"/>
          </a:xfrm>
          <a:prstGeom prst="rect">
            <a:avLst/>
          </a:prstGeom>
          <a:noFill/>
        </p:spPr>
        <p:txBody>
          <a:bodyPr wrap="square">
            <a:spAutoFit/>
          </a:bodyPr>
          <a:lstStyle/>
          <a:p>
            <a:pPr algn="l" rtl="0">
              <a:buNone/>
            </a:pPr>
            <a:r>
              <a:rPr lang="en-US" b="1" i="0" dirty="0">
                <a:solidFill>
                  <a:srgbClr val="0C64E8"/>
                </a:solidFill>
                <a:effectLst/>
              </a:rPr>
              <a:t>Critical Infrastructure and Incident Response</a:t>
            </a:r>
            <a:endParaRPr lang="en-US" dirty="0">
              <a:effectLst/>
            </a:endParaRPr>
          </a:p>
          <a:p>
            <a:pPr algn="l" rtl="0">
              <a:buNone/>
            </a:pPr>
            <a:r>
              <a:rPr lang="en-US" b="0" i="0" dirty="0">
                <a:solidFill>
                  <a:srgbClr val="002D70"/>
                </a:solidFill>
                <a:effectLst/>
              </a:rPr>
              <a:t>This specialized course prepares learners to manage and secure enterprise networks, emphasizing the importance of governance, risk, and compliance, alongside practical skills in network security, cloud solutions, digital forensics, incident response, and cyber law.</a:t>
            </a:r>
            <a:endParaRPr lang="en-US" dirty="0">
              <a:effectLst/>
            </a:endParaRPr>
          </a:p>
        </p:txBody>
      </p:sp>
      <p:pic>
        <p:nvPicPr>
          <p:cNvPr id="15" name="Picture 14">
            <a:extLst>
              <a:ext uri="{FF2B5EF4-FFF2-40B4-BE49-F238E27FC236}">
                <a16:creationId xmlns:a16="http://schemas.microsoft.com/office/drawing/2014/main" id="{C011C0B9-33C2-F568-5BE2-01CF9156D7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04383" y="960826"/>
            <a:ext cx="4346713" cy="535642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4295DD9-4F8E-1367-AF10-CB406B0896D7}"/>
              </a:ext>
            </a:extLst>
          </p:cNvPr>
          <p:cNvSpPr txBox="1"/>
          <p:nvPr/>
        </p:nvSpPr>
        <p:spPr>
          <a:xfrm>
            <a:off x="459489" y="1182466"/>
            <a:ext cx="1446662" cy="400110"/>
          </a:xfrm>
          <a:prstGeom prst="rect">
            <a:avLst/>
          </a:prstGeom>
          <a:noFill/>
        </p:spPr>
        <p:txBody>
          <a:bodyPr wrap="square" rtlCol="0">
            <a:spAutoFit/>
          </a:bodyPr>
          <a:lstStyle/>
          <a:p>
            <a:r>
              <a:rPr lang="en-US" sz="2000" b="1" dirty="0">
                <a:solidFill>
                  <a:srgbClr val="0C64E8"/>
                </a:solidFill>
              </a:rPr>
              <a:t>Course 3:</a:t>
            </a:r>
            <a:endParaRPr lang="en-US" sz="2000" dirty="0"/>
          </a:p>
        </p:txBody>
      </p:sp>
    </p:spTree>
    <p:extLst>
      <p:ext uri="{BB962C8B-B14F-4D97-AF65-F5344CB8AC3E}">
        <p14:creationId xmlns:p14="http://schemas.microsoft.com/office/powerpoint/2010/main" val="3439919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63876-2E13-96AE-0885-59988D2FEC4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DD6D4AB-E89E-8079-3EDF-5A1904B3BA7D}"/>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46A98B-3325-8A55-5B69-486D3E5C02D6}"/>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K12 Curriculum Partnership</a:t>
            </a:r>
          </a:p>
        </p:txBody>
      </p:sp>
      <p:pic>
        <p:nvPicPr>
          <p:cNvPr id="4" name="Picture 3" descr="A star logo with circles and dots&#10;&#10;AI-generated content may be incorrect.">
            <a:extLst>
              <a:ext uri="{FF2B5EF4-FFF2-40B4-BE49-F238E27FC236}">
                <a16:creationId xmlns:a16="http://schemas.microsoft.com/office/drawing/2014/main" id="{F170D05E-DFBB-2454-0A50-51758169BAD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5" name="TextBox 4">
            <a:extLst>
              <a:ext uri="{FF2B5EF4-FFF2-40B4-BE49-F238E27FC236}">
                <a16:creationId xmlns:a16="http://schemas.microsoft.com/office/drawing/2014/main" id="{34FEDC00-922E-5A64-40CA-527A4EF59383}"/>
              </a:ext>
            </a:extLst>
          </p:cNvPr>
          <p:cNvSpPr txBox="1"/>
          <p:nvPr/>
        </p:nvSpPr>
        <p:spPr>
          <a:xfrm>
            <a:off x="0" y="6395653"/>
            <a:ext cx="12227339" cy="461665"/>
          </a:xfrm>
          <a:prstGeom prst="rect">
            <a:avLst/>
          </a:prstGeom>
          <a:solidFill>
            <a:srgbClr val="3A4FB0"/>
          </a:solidFill>
          <a:ln>
            <a:solidFill>
              <a:schemeClr val="bg1"/>
            </a:solidFill>
          </a:ln>
          <a:effectLst/>
        </p:spPr>
        <p:txBody>
          <a:bodyPr wrap="square" rtlCol="0">
            <a:spAutoFit/>
          </a:bodyPr>
          <a:lstStyle/>
          <a:p>
            <a:pPr algn="ctr">
              <a:spcAft>
                <a:spcPts val="600"/>
              </a:spcAft>
            </a:pPr>
            <a:r>
              <a:rPr lang="en-US" sz="2400" b="1" i="1" dirty="0">
                <a:solidFill>
                  <a:schemeClr val="bg1"/>
                </a:solidFill>
              </a:rPr>
              <a:t>Training for Cybersecurity Careers</a:t>
            </a:r>
          </a:p>
        </p:txBody>
      </p:sp>
      <p:pic>
        <p:nvPicPr>
          <p:cNvPr id="12" name="Picture 11" descr="A black and white logo&#10;&#10;AI-generated content may be incorrect.">
            <a:extLst>
              <a:ext uri="{FF2B5EF4-FFF2-40B4-BE49-F238E27FC236}">
                <a16:creationId xmlns:a16="http://schemas.microsoft.com/office/drawing/2014/main" id="{84D50071-076A-09A3-8F7F-E9B75BDCC6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531059" y="5974895"/>
            <a:ext cx="1554921" cy="1166191"/>
          </a:xfrm>
          <a:prstGeom prst="rect">
            <a:avLst/>
          </a:prstGeom>
        </p:spPr>
      </p:pic>
      <p:sp>
        <p:nvSpPr>
          <p:cNvPr id="2" name="TextBox 1">
            <a:extLst>
              <a:ext uri="{FF2B5EF4-FFF2-40B4-BE49-F238E27FC236}">
                <a16:creationId xmlns:a16="http://schemas.microsoft.com/office/drawing/2014/main" id="{47FA6571-4EE4-D741-C870-DEB81AA744B5}"/>
              </a:ext>
            </a:extLst>
          </p:cNvPr>
          <p:cNvSpPr txBox="1"/>
          <p:nvPr/>
        </p:nvSpPr>
        <p:spPr>
          <a:xfrm>
            <a:off x="463158" y="3463251"/>
            <a:ext cx="4992757" cy="1754326"/>
          </a:xfrm>
          <a:prstGeom prst="rect">
            <a:avLst/>
          </a:prstGeom>
          <a:noFill/>
        </p:spPr>
        <p:txBody>
          <a:bodyPr wrap="square">
            <a:spAutoFit/>
          </a:bodyPr>
          <a:lstStyle/>
          <a:p>
            <a:pPr algn="l" rtl="0">
              <a:buNone/>
            </a:pPr>
            <a:r>
              <a:rPr lang="en-US" b="1" i="0" dirty="0">
                <a:solidFill>
                  <a:srgbClr val="0C64E8"/>
                </a:solidFill>
                <a:effectLst/>
              </a:rPr>
              <a:t>Course Elements:</a:t>
            </a:r>
            <a:endParaRPr lang="en-US" dirty="0">
              <a:effectLst/>
            </a:endParaRPr>
          </a:p>
          <a:p>
            <a:pPr algn="l" rtl="0">
              <a:buNone/>
            </a:pPr>
            <a:r>
              <a:rPr lang="en-US" b="0" i="0" dirty="0">
                <a:solidFill>
                  <a:srgbClr val="002D70"/>
                </a:solidFill>
                <a:effectLst/>
              </a:rPr>
              <a:t>Modules: 6</a:t>
            </a:r>
          </a:p>
          <a:p>
            <a:pPr algn="l" rtl="0">
              <a:buNone/>
            </a:pPr>
            <a:r>
              <a:rPr lang="en-US" b="0" i="0" dirty="0">
                <a:solidFill>
                  <a:srgbClr val="002D70"/>
                </a:solidFill>
                <a:effectLst/>
              </a:rPr>
              <a:t>Lessons: 52</a:t>
            </a:r>
          </a:p>
          <a:p>
            <a:pPr algn="l" rtl="0">
              <a:buNone/>
            </a:pPr>
            <a:r>
              <a:rPr lang="en-US" dirty="0">
                <a:solidFill>
                  <a:srgbClr val="002D70"/>
                </a:solidFill>
              </a:rPr>
              <a:t>Virtual Range Labs: 50</a:t>
            </a:r>
          </a:p>
          <a:p>
            <a:pPr algn="l" rtl="0">
              <a:buNone/>
            </a:pPr>
            <a:r>
              <a:rPr lang="en-US" dirty="0">
                <a:solidFill>
                  <a:srgbClr val="002D70"/>
                </a:solidFill>
              </a:rPr>
              <a:t>Quizzes: 52</a:t>
            </a:r>
          </a:p>
          <a:p>
            <a:pPr algn="l" rtl="0">
              <a:buNone/>
            </a:pPr>
            <a:r>
              <a:rPr lang="en-US" dirty="0">
                <a:solidFill>
                  <a:srgbClr val="002D70"/>
                </a:solidFill>
              </a:rPr>
              <a:t>Exams: 16</a:t>
            </a:r>
          </a:p>
        </p:txBody>
      </p:sp>
      <p:sp>
        <p:nvSpPr>
          <p:cNvPr id="8" name="TextBox 7">
            <a:extLst>
              <a:ext uri="{FF2B5EF4-FFF2-40B4-BE49-F238E27FC236}">
                <a16:creationId xmlns:a16="http://schemas.microsoft.com/office/drawing/2014/main" id="{B0547D13-D0CC-BB8D-1255-546801EFD609}"/>
              </a:ext>
            </a:extLst>
          </p:cNvPr>
          <p:cNvSpPr txBox="1"/>
          <p:nvPr/>
        </p:nvSpPr>
        <p:spPr>
          <a:xfrm>
            <a:off x="463157" y="5462017"/>
            <a:ext cx="4992757" cy="646331"/>
          </a:xfrm>
          <a:prstGeom prst="rect">
            <a:avLst/>
          </a:prstGeom>
          <a:noFill/>
        </p:spPr>
        <p:txBody>
          <a:bodyPr wrap="square">
            <a:spAutoFit/>
          </a:bodyPr>
          <a:lstStyle/>
          <a:p>
            <a:pPr algn="l" rtl="0">
              <a:buNone/>
            </a:pPr>
            <a:r>
              <a:rPr lang="en-US" b="1" i="0" dirty="0">
                <a:solidFill>
                  <a:srgbClr val="0C64E8"/>
                </a:solidFill>
                <a:effectLst/>
              </a:rPr>
              <a:t>Certification Alignment:</a:t>
            </a:r>
            <a:endParaRPr lang="en-US" dirty="0">
              <a:effectLst/>
            </a:endParaRPr>
          </a:p>
          <a:p>
            <a:pPr algn="l" rtl="0">
              <a:buNone/>
            </a:pPr>
            <a:r>
              <a:rPr lang="en-US" b="0" i="0" dirty="0">
                <a:solidFill>
                  <a:srgbClr val="002D70"/>
                </a:solidFill>
                <a:effectLst/>
              </a:rPr>
              <a:t>CompTIA Security+ - part B</a:t>
            </a:r>
            <a:endParaRPr lang="en-US" dirty="0">
              <a:solidFill>
                <a:srgbClr val="002D70"/>
              </a:solidFill>
            </a:endParaRPr>
          </a:p>
        </p:txBody>
      </p:sp>
      <p:sp>
        <p:nvSpPr>
          <p:cNvPr id="9" name="TextBox 8">
            <a:extLst>
              <a:ext uri="{FF2B5EF4-FFF2-40B4-BE49-F238E27FC236}">
                <a16:creationId xmlns:a16="http://schemas.microsoft.com/office/drawing/2014/main" id="{7AB66E63-DC92-784A-5579-C46F9A0B015F}"/>
              </a:ext>
            </a:extLst>
          </p:cNvPr>
          <p:cNvSpPr txBox="1"/>
          <p:nvPr/>
        </p:nvSpPr>
        <p:spPr>
          <a:xfrm>
            <a:off x="463158" y="1650792"/>
            <a:ext cx="6146800" cy="1477328"/>
          </a:xfrm>
          <a:prstGeom prst="rect">
            <a:avLst/>
          </a:prstGeom>
          <a:noFill/>
        </p:spPr>
        <p:txBody>
          <a:bodyPr wrap="square">
            <a:spAutoFit/>
          </a:bodyPr>
          <a:lstStyle/>
          <a:p>
            <a:pPr algn="l" rtl="0">
              <a:buNone/>
            </a:pPr>
            <a:r>
              <a:rPr lang="en-US" b="1" i="0" dirty="0">
                <a:solidFill>
                  <a:srgbClr val="0C64E8"/>
                </a:solidFill>
                <a:effectLst/>
              </a:rPr>
              <a:t>Cybersecurity Capstone</a:t>
            </a:r>
            <a:endParaRPr lang="en-US" dirty="0">
              <a:effectLst/>
            </a:endParaRPr>
          </a:p>
          <a:p>
            <a:pPr algn="l" rtl="0">
              <a:buNone/>
            </a:pPr>
            <a:r>
              <a:rPr lang="en-US" b="0" i="0" dirty="0">
                <a:solidFill>
                  <a:srgbClr val="002D70"/>
                </a:solidFill>
                <a:effectLst/>
              </a:rPr>
              <a:t>This course integrates concepts and provides learners with the ability to apply their knowledge in dynamic scenarios, including risk management, cryptography, and ethical hacking.</a:t>
            </a:r>
            <a:endParaRPr lang="en-US" dirty="0">
              <a:effectLst/>
            </a:endParaRPr>
          </a:p>
        </p:txBody>
      </p:sp>
      <p:pic>
        <p:nvPicPr>
          <p:cNvPr id="11" name="Picture 10">
            <a:extLst>
              <a:ext uri="{FF2B5EF4-FFF2-40B4-BE49-F238E27FC236}">
                <a16:creationId xmlns:a16="http://schemas.microsoft.com/office/drawing/2014/main" id="{3C1F71EE-2582-0897-73A3-B80EAEB72CD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81296" y="967146"/>
            <a:ext cx="4327223" cy="5342709"/>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F97BF7B-3295-781E-D85C-7EAFE444EA14}"/>
              </a:ext>
            </a:extLst>
          </p:cNvPr>
          <p:cNvSpPr txBox="1"/>
          <p:nvPr/>
        </p:nvSpPr>
        <p:spPr>
          <a:xfrm>
            <a:off x="459489" y="1182466"/>
            <a:ext cx="1446662" cy="400110"/>
          </a:xfrm>
          <a:prstGeom prst="rect">
            <a:avLst/>
          </a:prstGeom>
          <a:noFill/>
        </p:spPr>
        <p:txBody>
          <a:bodyPr wrap="square" rtlCol="0">
            <a:spAutoFit/>
          </a:bodyPr>
          <a:lstStyle/>
          <a:p>
            <a:r>
              <a:rPr lang="en-US" sz="2000" b="1" dirty="0">
                <a:solidFill>
                  <a:srgbClr val="0C64E8"/>
                </a:solidFill>
              </a:rPr>
              <a:t>Course 4:</a:t>
            </a:r>
            <a:endParaRPr lang="en-US" sz="2000" dirty="0"/>
          </a:p>
        </p:txBody>
      </p:sp>
    </p:spTree>
    <p:extLst>
      <p:ext uri="{BB962C8B-B14F-4D97-AF65-F5344CB8AC3E}">
        <p14:creationId xmlns:p14="http://schemas.microsoft.com/office/powerpoint/2010/main" val="113360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E810E-735F-E56A-31B2-CFAFE46D847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6207" y="5718863"/>
            <a:ext cx="1904140" cy="966333"/>
          </a:xfrm>
          <a:prstGeom prst="rect">
            <a:avLst/>
          </a:prstGeom>
        </p:spPr>
      </p:pic>
      <p:sp>
        <p:nvSpPr>
          <p:cNvPr id="6" name="Rectangle 5">
            <a:extLst>
              <a:ext uri="{FF2B5EF4-FFF2-40B4-BE49-F238E27FC236}">
                <a16:creationId xmlns:a16="http://schemas.microsoft.com/office/drawing/2014/main" id="{21D51043-9DF1-C309-18D0-618435BE48A5}"/>
              </a:ext>
            </a:extLst>
          </p:cNvPr>
          <p:cNvSpPr/>
          <p:nvPr/>
        </p:nvSpPr>
        <p:spPr>
          <a:xfrm>
            <a:off x="0" y="0"/>
            <a:ext cx="12192000" cy="881349"/>
          </a:xfrm>
          <a:prstGeom prst="rect">
            <a:avLst/>
          </a:prstGeom>
          <a:solidFill>
            <a:schemeClr val="accent3"/>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AD61E8-7B41-2C14-149B-6F10885804F8}"/>
              </a:ext>
            </a:extLst>
          </p:cNvPr>
          <p:cNvSpPr txBox="1"/>
          <p:nvPr/>
        </p:nvSpPr>
        <p:spPr>
          <a:xfrm>
            <a:off x="1535189" y="148285"/>
            <a:ext cx="9097642" cy="584775"/>
          </a:xfrm>
          <a:prstGeom prst="rect">
            <a:avLst/>
          </a:prstGeom>
          <a:noFill/>
        </p:spPr>
        <p:txBody>
          <a:bodyPr wrap="square" rtlCol="0">
            <a:spAutoFit/>
          </a:bodyPr>
          <a:lstStyle/>
          <a:p>
            <a:r>
              <a:rPr lang="en-US" sz="3200" dirty="0">
                <a:solidFill>
                  <a:schemeClr val="bg1"/>
                </a:solidFill>
              </a:rPr>
              <a:t>Central Texas Cyber Hub </a:t>
            </a:r>
          </a:p>
        </p:txBody>
      </p:sp>
      <p:graphicFrame>
        <p:nvGraphicFramePr>
          <p:cNvPr id="8" name="Content Placeholder 4">
            <a:extLst>
              <a:ext uri="{FF2B5EF4-FFF2-40B4-BE49-F238E27FC236}">
                <a16:creationId xmlns:a16="http://schemas.microsoft.com/office/drawing/2014/main" id="{902C1DAB-C21B-D9DD-8DC8-E1082DDD8091}"/>
              </a:ext>
            </a:extLst>
          </p:cNvPr>
          <p:cNvGraphicFramePr>
            <a:graphicFrameLocks noGrp="1"/>
          </p:cNvGraphicFramePr>
          <p:nvPr>
            <p:extLst>
              <p:ext uri="{D42A27DB-BD31-4B8C-83A1-F6EECF244321}">
                <p14:modId xmlns:p14="http://schemas.microsoft.com/office/powerpoint/2010/main" val="3577961211"/>
              </p:ext>
            </p:extLst>
          </p:nvPr>
        </p:nvGraphicFramePr>
        <p:xfrm>
          <a:off x="568286" y="1222872"/>
          <a:ext cx="11055427" cy="4619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star logo with circles and dots&#10;&#10;AI-generated content may be incorrect.">
            <a:extLst>
              <a:ext uri="{FF2B5EF4-FFF2-40B4-BE49-F238E27FC236}">
                <a16:creationId xmlns:a16="http://schemas.microsoft.com/office/drawing/2014/main" id="{68D96743-E5D8-90A4-CD20-271BFB19662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pic>
        <p:nvPicPr>
          <p:cNvPr id="4" name="Picture 3">
            <a:extLst>
              <a:ext uri="{FF2B5EF4-FFF2-40B4-BE49-F238E27FC236}">
                <a16:creationId xmlns:a16="http://schemas.microsoft.com/office/drawing/2014/main" id="{4104F1E0-21FB-C776-85AA-A5C0288BC02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843943" y="5990434"/>
            <a:ext cx="1179726" cy="583142"/>
          </a:xfrm>
          <a:prstGeom prst="rect">
            <a:avLst/>
          </a:prstGeom>
        </p:spPr>
      </p:pic>
      <p:pic>
        <p:nvPicPr>
          <p:cNvPr id="5" name="Picture 4">
            <a:extLst>
              <a:ext uri="{FF2B5EF4-FFF2-40B4-BE49-F238E27FC236}">
                <a16:creationId xmlns:a16="http://schemas.microsoft.com/office/drawing/2014/main" id="{6F63F4DB-BE13-1CE4-A976-592C99F1E76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370538" y="5990434"/>
            <a:ext cx="892462" cy="583142"/>
          </a:xfrm>
          <a:prstGeom prst="rect">
            <a:avLst/>
          </a:prstGeom>
        </p:spPr>
      </p:pic>
      <p:pic>
        <p:nvPicPr>
          <p:cNvPr id="9" name="Picture 8">
            <a:extLst>
              <a:ext uri="{FF2B5EF4-FFF2-40B4-BE49-F238E27FC236}">
                <a16:creationId xmlns:a16="http://schemas.microsoft.com/office/drawing/2014/main" id="{21552DF5-5C11-C5F0-7233-2C1C20B39D92}"/>
              </a:ext>
            </a:extLst>
          </p:cNvPr>
          <p:cNvPicPr>
            <a:picLocks noChangeAspect="1"/>
          </p:cNvPicPr>
          <p:nvPr/>
        </p:nvPicPr>
        <p:blipFill>
          <a:blip r:embed="rId12"/>
          <a:stretch>
            <a:fillRect/>
          </a:stretch>
        </p:blipFill>
        <p:spPr>
          <a:xfrm>
            <a:off x="7422009" y="5858272"/>
            <a:ext cx="1238519" cy="736302"/>
          </a:xfrm>
          <a:prstGeom prst="rect">
            <a:avLst/>
          </a:prstGeom>
        </p:spPr>
      </p:pic>
      <p:pic>
        <p:nvPicPr>
          <p:cNvPr id="10" name="Picture 9">
            <a:extLst>
              <a:ext uri="{FF2B5EF4-FFF2-40B4-BE49-F238E27FC236}">
                <a16:creationId xmlns:a16="http://schemas.microsoft.com/office/drawing/2014/main" id="{895CCDB5-6FD3-6763-4495-C1C28125BFB6}"/>
              </a:ext>
            </a:extLst>
          </p:cNvPr>
          <p:cNvPicPr>
            <a:picLocks noChangeAspect="1"/>
          </p:cNvPicPr>
          <p:nvPr/>
        </p:nvPicPr>
        <p:blipFill>
          <a:blip r:embed="rId13"/>
          <a:stretch>
            <a:fillRect/>
          </a:stretch>
        </p:blipFill>
        <p:spPr>
          <a:xfrm>
            <a:off x="5599448" y="5446941"/>
            <a:ext cx="1558965" cy="1558965"/>
          </a:xfrm>
          <a:prstGeom prst="rect">
            <a:avLst/>
          </a:prstGeom>
        </p:spPr>
      </p:pic>
      <p:pic>
        <p:nvPicPr>
          <p:cNvPr id="11" name="Picture 10">
            <a:extLst>
              <a:ext uri="{FF2B5EF4-FFF2-40B4-BE49-F238E27FC236}">
                <a16:creationId xmlns:a16="http://schemas.microsoft.com/office/drawing/2014/main" id="{3FF7A130-F8B1-6957-7630-BF67B3201233}"/>
              </a:ext>
            </a:extLst>
          </p:cNvPr>
          <p:cNvPicPr>
            <a:picLocks noChangeAspect="1"/>
          </p:cNvPicPr>
          <p:nvPr/>
        </p:nvPicPr>
        <p:blipFill>
          <a:blip r:embed="rId14"/>
          <a:stretch>
            <a:fillRect/>
          </a:stretch>
        </p:blipFill>
        <p:spPr>
          <a:xfrm>
            <a:off x="8734192" y="5349531"/>
            <a:ext cx="2145978" cy="1609483"/>
          </a:xfrm>
          <a:prstGeom prst="rect">
            <a:avLst/>
          </a:prstGeom>
        </p:spPr>
      </p:pic>
      <p:sp>
        <p:nvSpPr>
          <p:cNvPr id="12" name="TextBox 11">
            <a:extLst>
              <a:ext uri="{FF2B5EF4-FFF2-40B4-BE49-F238E27FC236}">
                <a16:creationId xmlns:a16="http://schemas.microsoft.com/office/drawing/2014/main" id="{58BEB756-657E-6482-A4B9-910D3744CAF8}"/>
              </a:ext>
            </a:extLst>
          </p:cNvPr>
          <p:cNvSpPr txBox="1"/>
          <p:nvPr/>
        </p:nvSpPr>
        <p:spPr>
          <a:xfrm>
            <a:off x="2377440" y="5349531"/>
            <a:ext cx="8624236" cy="369332"/>
          </a:xfrm>
          <a:prstGeom prst="rect">
            <a:avLst/>
          </a:prstGeom>
          <a:noFill/>
        </p:spPr>
        <p:txBody>
          <a:bodyPr wrap="square" rtlCol="0">
            <a:spAutoFit/>
          </a:bodyPr>
          <a:lstStyle/>
          <a:p>
            <a:r>
              <a:rPr lang="en-US" b="1" i="1" u="sng" dirty="0"/>
              <a:t>Please put your name, email and school in the chat window today!</a:t>
            </a:r>
          </a:p>
        </p:txBody>
      </p:sp>
    </p:spTree>
    <p:extLst>
      <p:ext uri="{BB962C8B-B14F-4D97-AF65-F5344CB8AC3E}">
        <p14:creationId xmlns:p14="http://schemas.microsoft.com/office/powerpoint/2010/main" val="259836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E888E-201D-B2CC-AE98-5E2F3DCA05A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5806E48-ECBE-AE85-EBF1-6833EE8E283A}"/>
              </a:ext>
            </a:extLst>
          </p:cNvPr>
          <p:cNvPicPr>
            <a:picLocks noChangeAspect="1"/>
          </p:cNvPicPr>
          <p:nvPr/>
        </p:nvPicPr>
        <p:blipFill>
          <a:blip r:embed="rId2"/>
          <a:stretch>
            <a:fillRect/>
          </a:stretch>
        </p:blipFill>
        <p:spPr>
          <a:xfrm>
            <a:off x="7924527" y="5779060"/>
            <a:ext cx="1238519" cy="736302"/>
          </a:xfrm>
          <a:prstGeom prst="rect">
            <a:avLst/>
          </a:prstGeom>
        </p:spPr>
      </p:pic>
      <p:pic>
        <p:nvPicPr>
          <p:cNvPr id="7" name="Picture 6">
            <a:extLst>
              <a:ext uri="{FF2B5EF4-FFF2-40B4-BE49-F238E27FC236}">
                <a16:creationId xmlns:a16="http://schemas.microsoft.com/office/drawing/2014/main" id="{7F5537C1-06AC-A2BF-F0C2-993B88C203A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21002" y="5608588"/>
            <a:ext cx="1904140" cy="966333"/>
          </a:xfrm>
          <a:prstGeom prst="rect">
            <a:avLst/>
          </a:prstGeom>
        </p:spPr>
      </p:pic>
      <p:sp>
        <p:nvSpPr>
          <p:cNvPr id="6" name="Rectangle 5">
            <a:extLst>
              <a:ext uri="{FF2B5EF4-FFF2-40B4-BE49-F238E27FC236}">
                <a16:creationId xmlns:a16="http://schemas.microsoft.com/office/drawing/2014/main" id="{ECFEC951-13B7-4BC7-A496-4950C2E26A79}"/>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D755FD-4622-84B9-2AA7-3FD9A8A56E55}"/>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Agenda</a:t>
            </a:r>
          </a:p>
        </p:txBody>
      </p:sp>
      <p:pic>
        <p:nvPicPr>
          <p:cNvPr id="4" name="Picture 3" descr="A star logo with circles and dots&#10;&#10;AI-generated content may be incorrect.">
            <a:extLst>
              <a:ext uri="{FF2B5EF4-FFF2-40B4-BE49-F238E27FC236}">
                <a16:creationId xmlns:a16="http://schemas.microsoft.com/office/drawing/2014/main" id="{B8892BF7-4C53-20FA-5A6F-73B704179B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2" name="TextBox 1">
            <a:extLst>
              <a:ext uri="{FF2B5EF4-FFF2-40B4-BE49-F238E27FC236}">
                <a16:creationId xmlns:a16="http://schemas.microsoft.com/office/drawing/2014/main" id="{EDF9338C-F9B1-E512-F8F1-0F13E07E0202}"/>
              </a:ext>
            </a:extLst>
          </p:cNvPr>
          <p:cNvSpPr txBox="1"/>
          <p:nvPr/>
        </p:nvSpPr>
        <p:spPr>
          <a:xfrm>
            <a:off x="345360" y="1545729"/>
            <a:ext cx="6772413" cy="3046988"/>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r>
              <a:rPr lang="en-US" sz="2400" b="1" dirty="0">
                <a:solidFill>
                  <a:srgbClr val="666699"/>
                </a:solidFill>
              </a:rPr>
              <a:t>Agenda: </a:t>
            </a:r>
          </a:p>
          <a:p>
            <a:pPr marL="342900" indent="-342900">
              <a:buFont typeface="Wingdings" panose="05000000000000000000" pitchFamily="2" charset="2"/>
              <a:buChar char="§"/>
            </a:pPr>
            <a:r>
              <a:rPr lang="en-US" sz="2400" b="1" dirty="0">
                <a:solidFill>
                  <a:srgbClr val="666699"/>
                </a:solidFill>
              </a:rPr>
              <a:t>Welcome</a:t>
            </a:r>
          </a:p>
          <a:p>
            <a:pPr marL="342900" indent="-342900">
              <a:buFont typeface="Wingdings" panose="05000000000000000000" pitchFamily="2" charset="2"/>
              <a:buChar char="§"/>
            </a:pPr>
            <a:r>
              <a:rPr lang="en-US" sz="2400" b="1" dirty="0">
                <a:solidFill>
                  <a:srgbClr val="666699"/>
                </a:solidFill>
              </a:rPr>
              <a:t>Introduction of the CTCH Support Team</a:t>
            </a:r>
          </a:p>
          <a:p>
            <a:pPr marL="342900" indent="-342900">
              <a:buFont typeface="Wingdings" panose="05000000000000000000" pitchFamily="2" charset="2"/>
              <a:buChar char="§"/>
            </a:pPr>
            <a:r>
              <a:rPr lang="en-US" sz="2400" b="1" dirty="0">
                <a:solidFill>
                  <a:srgbClr val="666699"/>
                </a:solidFill>
              </a:rPr>
              <a:t>Overview of the program </a:t>
            </a:r>
          </a:p>
          <a:p>
            <a:pPr marL="342900" indent="-342900">
              <a:buFont typeface="Wingdings" panose="05000000000000000000" pitchFamily="2" charset="2"/>
              <a:buChar char="§"/>
            </a:pPr>
            <a:r>
              <a:rPr lang="en-US" sz="2400" b="1" dirty="0">
                <a:solidFill>
                  <a:srgbClr val="666699"/>
                </a:solidFill>
              </a:rPr>
              <a:t>Demo of the learning management system</a:t>
            </a:r>
          </a:p>
          <a:p>
            <a:pPr marL="342900" indent="-342900">
              <a:buFont typeface="Wingdings" panose="05000000000000000000" pitchFamily="2" charset="2"/>
              <a:buChar char="§"/>
            </a:pPr>
            <a:r>
              <a:rPr lang="en-US" sz="2400" b="1" dirty="0">
                <a:solidFill>
                  <a:srgbClr val="666699"/>
                </a:solidFill>
              </a:rPr>
              <a:t>Timeline / Next Steps</a:t>
            </a:r>
          </a:p>
          <a:p>
            <a:pPr marL="342900" indent="-342900">
              <a:buFont typeface="Wingdings" panose="05000000000000000000" pitchFamily="2" charset="2"/>
              <a:buChar char="§"/>
            </a:pPr>
            <a:r>
              <a:rPr lang="en-US" sz="2400" b="1" dirty="0">
                <a:solidFill>
                  <a:srgbClr val="666699"/>
                </a:solidFill>
              </a:rPr>
              <a:t>Marketing Support</a:t>
            </a:r>
          </a:p>
          <a:p>
            <a:pPr marL="342900" indent="-342900">
              <a:buFont typeface="Wingdings" panose="05000000000000000000" pitchFamily="2" charset="2"/>
              <a:buChar char="§"/>
            </a:pPr>
            <a:r>
              <a:rPr lang="en-US" sz="2400" b="1" dirty="0">
                <a:solidFill>
                  <a:srgbClr val="666699"/>
                </a:solidFill>
              </a:rPr>
              <a:t>Questions</a:t>
            </a:r>
            <a:endParaRPr lang="en-US" sz="2400" dirty="0">
              <a:solidFill>
                <a:srgbClr val="666699"/>
              </a:solidFill>
            </a:endParaRPr>
          </a:p>
        </p:txBody>
      </p:sp>
      <p:pic>
        <p:nvPicPr>
          <p:cNvPr id="9" name="Picture 8">
            <a:extLst>
              <a:ext uri="{FF2B5EF4-FFF2-40B4-BE49-F238E27FC236}">
                <a16:creationId xmlns:a16="http://schemas.microsoft.com/office/drawing/2014/main" id="{579F779B-ABED-906D-8645-8574E327652F}"/>
              </a:ext>
            </a:extLst>
          </p:cNvPr>
          <p:cNvPicPr>
            <a:picLocks noChangeAspect="1"/>
          </p:cNvPicPr>
          <p:nvPr/>
        </p:nvPicPr>
        <p:blipFill>
          <a:blip r:embed="rId5"/>
          <a:stretch>
            <a:fillRect/>
          </a:stretch>
        </p:blipFill>
        <p:spPr>
          <a:xfrm>
            <a:off x="6017141" y="5312271"/>
            <a:ext cx="1558965" cy="1558965"/>
          </a:xfrm>
          <a:prstGeom prst="rect">
            <a:avLst/>
          </a:prstGeom>
        </p:spPr>
      </p:pic>
      <p:pic>
        <p:nvPicPr>
          <p:cNvPr id="10" name="Picture 9">
            <a:extLst>
              <a:ext uri="{FF2B5EF4-FFF2-40B4-BE49-F238E27FC236}">
                <a16:creationId xmlns:a16="http://schemas.microsoft.com/office/drawing/2014/main" id="{2B5059B3-6AC9-DA60-6C1C-256C84DAAC8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50475" y="5855640"/>
            <a:ext cx="1179726" cy="583142"/>
          </a:xfrm>
          <a:prstGeom prst="rect">
            <a:avLst/>
          </a:prstGeom>
        </p:spPr>
      </p:pic>
      <p:pic>
        <p:nvPicPr>
          <p:cNvPr id="11" name="Picture 10">
            <a:extLst>
              <a:ext uri="{FF2B5EF4-FFF2-40B4-BE49-F238E27FC236}">
                <a16:creationId xmlns:a16="http://schemas.microsoft.com/office/drawing/2014/main" id="{0E006093-4189-E605-BF20-AFED1E615C1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38364" y="5855640"/>
            <a:ext cx="892462" cy="583142"/>
          </a:xfrm>
          <a:prstGeom prst="rect">
            <a:avLst/>
          </a:prstGeom>
        </p:spPr>
      </p:pic>
      <p:pic>
        <p:nvPicPr>
          <p:cNvPr id="5" name="Picture 4">
            <a:extLst>
              <a:ext uri="{FF2B5EF4-FFF2-40B4-BE49-F238E27FC236}">
                <a16:creationId xmlns:a16="http://schemas.microsoft.com/office/drawing/2014/main" id="{DC2ADE22-1171-943D-7FCD-DAD02A4AF0CF}"/>
              </a:ext>
            </a:extLst>
          </p:cNvPr>
          <p:cNvPicPr>
            <a:picLocks noChangeAspect="1"/>
          </p:cNvPicPr>
          <p:nvPr/>
        </p:nvPicPr>
        <p:blipFill>
          <a:blip r:embed="rId8"/>
          <a:stretch>
            <a:fillRect/>
          </a:stretch>
        </p:blipFill>
        <p:spPr>
          <a:xfrm>
            <a:off x="9264128" y="5248517"/>
            <a:ext cx="2145978" cy="1609483"/>
          </a:xfrm>
          <a:prstGeom prst="rect">
            <a:avLst/>
          </a:prstGeom>
        </p:spPr>
      </p:pic>
      <p:sp>
        <p:nvSpPr>
          <p:cNvPr id="8" name="TextBox 7">
            <a:extLst>
              <a:ext uri="{FF2B5EF4-FFF2-40B4-BE49-F238E27FC236}">
                <a16:creationId xmlns:a16="http://schemas.microsoft.com/office/drawing/2014/main" id="{C616AB77-880E-F5F9-FFBD-784820CF2029}"/>
              </a:ext>
            </a:extLst>
          </p:cNvPr>
          <p:cNvSpPr txBox="1"/>
          <p:nvPr/>
        </p:nvSpPr>
        <p:spPr>
          <a:xfrm>
            <a:off x="2271562" y="5214492"/>
            <a:ext cx="8624236" cy="369332"/>
          </a:xfrm>
          <a:prstGeom prst="rect">
            <a:avLst/>
          </a:prstGeom>
          <a:noFill/>
        </p:spPr>
        <p:txBody>
          <a:bodyPr wrap="square" rtlCol="0">
            <a:spAutoFit/>
          </a:bodyPr>
          <a:lstStyle/>
          <a:p>
            <a:r>
              <a:rPr lang="en-US" b="1" i="1" u="sng" dirty="0"/>
              <a:t>Please put your name, email and school in the chat window today!</a:t>
            </a:r>
          </a:p>
        </p:txBody>
      </p:sp>
    </p:spTree>
    <p:extLst>
      <p:ext uri="{BB962C8B-B14F-4D97-AF65-F5344CB8AC3E}">
        <p14:creationId xmlns:p14="http://schemas.microsoft.com/office/powerpoint/2010/main" val="2253446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A6F5-FB4C-D20D-C02E-318CED5C09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8834848-5073-4A5D-D85D-ADDE36F0FF95}"/>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CB680F3-A1E3-8601-A9CC-A6671B91D93E}"/>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Introductions</a:t>
            </a:r>
          </a:p>
        </p:txBody>
      </p:sp>
      <p:pic>
        <p:nvPicPr>
          <p:cNvPr id="2" name="Picture 1" descr="A star logo with circles and dots&#10;&#10;AI-generated content may be incorrect.">
            <a:extLst>
              <a:ext uri="{FF2B5EF4-FFF2-40B4-BE49-F238E27FC236}">
                <a16:creationId xmlns:a16="http://schemas.microsoft.com/office/drawing/2014/main" id="{F48C60A7-0420-82B3-5044-41B5F7EE204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10" name="TextBox 9">
            <a:extLst>
              <a:ext uri="{FF2B5EF4-FFF2-40B4-BE49-F238E27FC236}">
                <a16:creationId xmlns:a16="http://schemas.microsoft.com/office/drawing/2014/main" id="{0A4A34E7-75D3-5A52-5B1B-B925D704FF43}"/>
              </a:ext>
            </a:extLst>
          </p:cNvPr>
          <p:cNvSpPr txBox="1"/>
          <p:nvPr/>
        </p:nvSpPr>
        <p:spPr>
          <a:xfrm>
            <a:off x="301577" y="1077404"/>
            <a:ext cx="11472898" cy="5632311"/>
          </a:xfrm>
          <a:prstGeom prst="rect">
            <a:avLst/>
          </a:prstGeom>
          <a:noFill/>
        </p:spPr>
        <p:txBody>
          <a:bodyPr wrap="square" rtlCol="0">
            <a:spAutoFit/>
          </a:bodyPr>
          <a:lstStyle/>
          <a:p>
            <a:r>
              <a:rPr lang="en-US" dirty="0"/>
              <a:t>Welcome to the Team!!</a:t>
            </a:r>
          </a:p>
          <a:p>
            <a:endParaRPr lang="en-US" dirty="0"/>
          </a:p>
          <a:p>
            <a:r>
              <a:rPr lang="en-US" dirty="0"/>
              <a:t>CTCH Team:   	David Grover, Lauren Ralson – Baylor University</a:t>
            </a:r>
          </a:p>
          <a:p>
            <a:r>
              <a:rPr lang="en-US" dirty="0"/>
              <a:t>		Dr. Jeremy McCormick – McLennan County Community College</a:t>
            </a:r>
          </a:p>
          <a:p>
            <a:r>
              <a:rPr lang="en-US" dirty="0"/>
              <a:t>		Jackie VanDyke,  Jeff Thompson – Central Texas College</a:t>
            </a:r>
          </a:p>
          <a:p>
            <a:r>
              <a:rPr lang="en-US" dirty="0"/>
              <a:t>		Dr. Sari McCoy, Susan Henderson, Kelly Newman – </a:t>
            </a:r>
            <a:r>
              <a:rPr lang="en-US" dirty="0" err="1"/>
              <a:t>CyberWorkforce</a:t>
            </a:r>
            <a:endParaRPr lang="en-US" dirty="0"/>
          </a:p>
          <a:p>
            <a:r>
              <a:rPr lang="en-US" dirty="0"/>
              <a:t>		Richard Martin, Brazos Wortham – </a:t>
            </a:r>
            <a:r>
              <a:rPr lang="en-US" dirty="0" err="1"/>
              <a:t>Scinary</a:t>
            </a:r>
            <a:r>
              <a:rPr lang="en-US" dirty="0"/>
              <a:t> Cybersecurity</a:t>
            </a:r>
          </a:p>
          <a:p>
            <a:r>
              <a:rPr lang="en-US" dirty="0"/>
              <a:t>		Keith Macik, Terry Arndt – ESC Region 12 </a:t>
            </a:r>
          </a:p>
          <a:p>
            <a:endParaRPr lang="en-US" dirty="0"/>
          </a:p>
          <a:p>
            <a:r>
              <a:rPr lang="en-US" dirty="0"/>
              <a:t>Cohort 1:</a:t>
            </a:r>
          </a:p>
          <a:p>
            <a:r>
              <a:rPr lang="en-US" dirty="0"/>
              <a:t>	</a:t>
            </a:r>
            <a:r>
              <a:rPr lang="en-US" dirty="0" err="1"/>
              <a:t>Bosqueville</a:t>
            </a:r>
            <a:r>
              <a:rPr lang="en-US" dirty="0"/>
              <a:t> High School</a:t>
            </a:r>
          </a:p>
          <a:p>
            <a:r>
              <a:rPr lang="en-US" dirty="0"/>
              <a:t>	Chilton Secondary School</a:t>
            </a:r>
          </a:p>
          <a:p>
            <a:r>
              <a:rPr lang="en-US" dirty="0"/>
              <a:t>	Hubbard Secondary School</a:t>
            </a:r>
          </a:p>
          <a:p>
            <a:r>
              <a:rPr lang="en-US" dirty="0"/>
              <a:t>	Marlin High School</a:t>
            </a:r>
          </a:p>
          <a:p>
            <a:r>
              <a:rPr lang="en-US" dirty="0"/>
              <a:t>	McGregor High School</a:t>
            </a:r>
          </a:p>
          <a:p>
            <a:r>
              <a:rPr lang="en-US" dirty="0"/>
              <a:t>	Moody High School</a:t>
            </a:r>
          </a:p>
          <a:p>
            <a:r>
              <a:rPr lang="en-US" dirty="0"/>
              <a:t>	Morgan School </a:t>
            </a:r>
          </a:p>
          <a:p>
            <a:r>
              <a:rPr lang="en-US" dirty="0"/>
              <a:t>	West High School</a:t>
            </a:r>
          </a:p>
          <a:p>
            <a:endParaRPr lang="en-US" dirty="0"/>
          </a:p>
          <a:p>
            <a:r>
              <a:rPr lang="en-US" dirty="0"/>
              <a:t>	</a:t>
            </a:r>
          </a:p>
        </p:txBody>
      </p:sp>
      <p:pic>
        <p:nvPicPr>
          <p:cNvPr id="5" name="Picture 4">
            <a:extLst>
              <a:ext uri="{FF2B5EF4-FFF2-40B4-BE49-F238E27FC236}">
                <a16:creationId xmlns:a16="http://schemas.microsoft.com/office/drawing/2014/main" id="{467C0B4B-AA37-8795-4922-88A5986A3BF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2087" y="3065318"/>
            <a:ext cx="5582387" cy="3644397"/>
          </a:xfrm>
          <a:prstGeom prst="rect">
            <a:avLst/>
          </a:prstGeom>
        </p:spPr>
      </p:pic>
    </p:spTree>
    <p:extLst>
      <p:ext uri="{BB962C8B-B14F-4D97-AF65-F5344CB8AC3E}">
        <p14:creationId xmlns:p14="http://schemas.microsoft.com/office/powerpoint/2010/main" val="323249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27E24-6C0C-1B04-AC95-17778455D24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C153CCB-B4EB-DA65-08B2-01007D70D988}"/>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8A80713-F1DF-14C6-8861-C2F29075B09C}"/>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Pathways Overview</a:t>
            </a:r>
          </a:p>
        </p:txBody>
      </p:sp>
      <p:graphicFrame>
        <p:nvGraphicFramePr>
          <p:cNvPr id="2" name="Table 1">
            <a:extLst>
              <a:ext uri="{FF2B5EF4-FFF2-40B4-BE49-F238E27FC236}">
                <a16:creationId xmlns:a16="http://schemas.microsoft.com/office/drawing/2014/main" id="{04BE5EA0-4D2A-A397-08B4-00D0198C5189}"/>
              </a:ext>
            </a:extLst>
          </p:cNvPr>
          <p:cNvGraphicFramePr>
            <a:graphicFrameLocks noGrp="1"/>
          </p:cNvGraphicFramePr>
          <p:nvPr>
            <p:extLst>
              <p:ext uri="{D42A27DB-BD31-4B8C-83A1-F6EECF244321}">
                <p14:modId xmlns:p14="http://schemas.microsoft.com/office/powerpoint/2010/main" val="3134748648"/>
              </p:ext>
            </p:extLst>
          </p:nvPr>
        </p:nvGraphicFramePr>
        <p:xfrm>
          <a:off x="395110" y="1220046"/>
          <a:ext cx="7398536" cy="528185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1677404">
                  <a:extLst>
                    <a:ext uri="{9D8B030D-6E8A-4147-A177-3AD203B41FA5}">
                      <a16:colId xmlns:a16="http://schemas.microsoft.com/office/drawing/2014/main" val="3829891262"/>
                    </a:ext>
                  </a:extLst>
                </a:gridCol>
                <a:gridCol w="1371013">
                  <a:extLst>
                    <a:ext uri="{9D8B030D-6E8A-4147-A177-3AD203B41FA5}">
                      <a16:colId xmlns:a16="http://schemas.microsoft.com/office/drawing/2014/main" val="1405415223"/>
                    </a:ext>
                  </a:extLst>
                </a:gridCol>
                <a:gridCol w="1371341">
                  <a:extLst>
                    <a:ext uri="{9D8B030D-6E8A-4147-A177-3AD203B41FA5}">
                      <a16:colId xmlns:a16="http://schemas.microsoft.com/office/drawing/2014/main" val="856098943"/>
                    </a:ext>
                  </a:extLst>
                </a:gridCol>
                <a:gridCol w="1489389">
                  <a:extLst>
                    <a:ext uri="{9D8B030D-6E8A-4147-A177-3AD203B41FA5}">
                      <a16:colId xmlns:a16="http://schemas.microsoft.com/office/drawing/2014/main" val="95558995"/>
                    </a:ext>
                  </a:extLst>
                </a:gridCol>
                <a:gridCol w="1489389">
                  <a:extLst>
                    <a:ext uri="{9D8B030D-6E8A-4147-A177-3AD203B41FA5}">
                      <a16:colId xmlns:a16="http://schemas.microsoft.com/office/drawing/2014/main" val="1672635590"/>
                    </a:ext>
                  </a:extLst>
                </a:gridCol>
              </a:tblGrid>
              <a:tr h="531310">
                <a:tc>
                  <a:txBody>
                    <a:bodyPr/>
                    <a:lstStyle/>
                    <a:p>
                      <a:pPr algn="ctr"/>
                      <a:r>
                        <a:rPr lang="en-US" sz="1400" b="1" dirty="0"/>
                        <a:t>Courses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US" sz="1400" b="1" dirty="0"/>
                        <a:t>2026-2027</a:t>
                      </a:r>
                    </a:p>
                  </a:txBody>
                  <a:tcPr anchor="ct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US" sz="1400" b="1" dirty="0"/>
                        <a:t>2027-2028</a:t>
                      </a:r>
                    </a:p>
                  </a:txBody>
                  <a:tcPr anchor="ct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US" sz="1400" b="1" dirty="0"/>
                        <a:t>2028-2029</a:t>
                      </a:r>
                    </a:p>
                  </a:txBody>
                  <a:tcPr anchor="ct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algn="ctr"/>
                      <a:r>
                        <a:rPr lang="en-US" sz="1400" b="1" dirty="0"/>
                        <a:t>2029-2030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extLst>
                  <a:ext uri="{0D108BD9-81ED-4DB2-BD59-A6C34878D82A}">
                    <a16:rowId xmlns:a16="http://schemas.microsoft.com/office/drawing/2014/main" val="4265212489"/>
                  </a:ext>
                </a:extLst>
              </a:tr>
              <a:tr h="1187635">
                <a:tc>
                  <a:txBody>
                    <a:bodyPr/>
                    <a:lstStyle/>
                    <a:p>
                      <a:r>
                        <a:rPr lang="en-US" sz="1400" dirty="0"/>
                        <a:t>Principles of Information Technology</a:t>
                      </a:r>
                    </a:p>
                    <a:p>
                      <a:r>
                        <a:rPr lang="en-US" sz="1400" dirty="0"/>
                        <a:t>(9</a:t>
                      </a:r>
                      <a:r>
                        <a:rPr lang="en-US" sz="1400" baseline="30000" dirty="0"/>
                        <a:t>th</a:t>
                      </a:r>
                      <a:r>
                        <a:rPr lang="en-US" sz="1400" dirty="0"/>
                        <a:t> grade)</a:t>
                      </a:r>
                    </a:p>
                  </a:txBody>
                  <a:tcPr>
                    <a:lnL w="12700" cap="flat" cmpd="sng" algn="ctr">
                      <a:solidFill>
                        <a:schemeClr val="tx1"/>
                      </a:solidFill>
                      <a:prstDash val="solid"/>
                      <a:round/>
                      <a:headEnd type="none" w="med" len="med"/>
                      <a:tailEnd type="none" w="med" len="med"/>
                    </a:lnL>
                  </a:tcPr>
                </a:tc>
                <a:tc>
                  <a:txBody>
                    <a:bodyPr/>
                    <a:lstStyle/>
                    <a:p>
                      <a:r>
                        <a:rPr lang="en-US" sz="1400" b="1" dirty="0"/>
                        <a:t>Cohort 1:</a:t>
                      </a:r>
                    </a:p>
                  </a:txBody>
                  <a:tcPr/>
                </a:tc>
                <a:tc>
                  <a:txBody>
                    <a:bodyPr/>
                    <a:lstStyle/>
                    <a:p>
                      <a:r>
                        <a:rPr lang="en-US" sz="1400" b="1" dirty="0">
                          <a:solidFill>
                            <a:srgbClr val="3A4FB0"/>
                          </a:solidFill>
                        </a:rPr>
                        <a:t>Cohort 2:</a:t>
                      </a:r>
                    </a:p>
                    <a:p>
                      <a:endParaRPr lang="en-US" sz="1400" dirty="0"/>
                    </a:p>
                  </a:txBody>
                  <a:tcPr/>
                </a:tc>
                <a:tc>
                  <a:txBody>
                    <a:bodyPr/>
                    <a:lstStyle/>
                    <a:p>
                      <a:r>
                        <a:rPr lang="en-US" sz="1400" b="1" dirty="0">
                          <a:solidFill>
                            <a:srgbClr val="C00000"/>
                          </a:solidFill>
                        </a:rPr>
                        <a:t>Cohort 3:</a:t>
                      </a:r>
                    </a:p>
                    <a:p>
                      <a:endParaRPr lang="en-US" sz="1400" dirty="0"/>
                    </a:p>
                  </a:txBody>
                  <a:tcPr/>
                </a:tc>
                <a:tc>
                  <a:txBody>
                    <a:bodyPr/>
                    <a:lstStyle/>
                    <a:p>
                      <a:r>
                        <a:rPr lang="en-US" sz="1400" b="1" dirty="0">
                          <a:solidFill>
                            <a:srgbClr val="7030A0"/>
                          </a:solidFill>
                        </a:rPr>
                        <a:t>Cohort 4:</a:t>
                      </a:r>
                    </a:p>
                    <a:p>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17638599"/>
                  </a:ext>
                </a:extLst>
              </a:tr>
              <a:tr h="1187635">
                <a:tc>
                  <a:txBody>
                    <a:bodyPr/>
                    <a:lstStyle/>
                    <a:p>
                      <a:r>
                        <a:rPr lang="en-US" sz="1400" dirty="0"/>
                        <a:t>Foundations of Cybersecurity</a:t>
                      </a:r>
                    </a:p>
                    <a:p>
                      <a:r>
                        <a:rPr lang="en-US" sz="1400" dirty="0"/>
                        <a:t>(10</a:t>
                      </a:r>
                      <a:r>
                        <a:rPr lang="en-US" sz="1400" baseline="30000" dirty="0"/>
                        <a:t>th</a:t>
                      </a:r>
                      <a:r>
                        <a:rPr lang="en-US" sz="1400" dirty="0"/>
                        <a:t> grade)</a:t>
                      </a:r>
                    </a:p>
                  </a:txBody>
                  <a:tcPr>
                    <a:lnL w="12700" cap="flat" cmpd="sng" algn="ctr">
                      <a:solidFill>
                        <a:schemeClr val="tx1"/>
                      </a:solidFill>
                      <a:prstDash val="solid"/>
                      <a:round/>
                      <a:headEnd type="none" w="med" len="med"/>
                      <a:tailEnd type="none" w="med" len="med"/>
                    </a:lnL>
                  </a:tcPr>
                </a:tc>
                <a:tc>
                  <a:txBody>
                    <a:bodyPr/>
                    <a:lstStyle/>
                    <a:p>
                      <a:endParaRPr lang="en-US" sz="1400" dirty="0"/>
                    </a:p>
                  </a:txBody>
                  <a:tcPr/>
                </a:tc>
                <a:tc>
                  <a:txBody>
                    <a:bodyPr/>
                    <a:lstStyle/>
                    <a:p>
                      <a:r>
                        <a:rPr lang="en-US" sz="1400" b="1" dirty="0"/>
                        <a:t>Cohort 1:</a:t>
                      </a:r>
                    </a:p>
                    <a:p>
                      <a:endParaRPr lang="en-US" sz="1400" dirty="0"/>
                    </a:p>
                  </a:txBody>
                  <a:tcPr/>
                </a:tc>
                <a:tc>
                  <a:txBody>
                    <a:bodyPr/>
                    <a:lstStyle/>
                    <a:p>
                      <a:r>
                        <a:rPr lang="en-US" sz="1400" b="1" dirty="0">
                          <a:solidFill>
                            <a:srgbClr val="3A4FB0"/>
                          </a:solidFill>
                        </a:rPr>
                        <a:t>Cohort 2:</a:t>
                      </a:r>
                    </a:p>
                    <a:p>
                      <a:endParaRPr lang="en-US" sz="1400" dirty="0"/>
                    </a:p>
                  </a:txBody>
                  <a:tcPr/>
                </a:tc>
                <a:tc>
                  <a:txBody>
                    <a:bodyPr/>
                    <a:lstStyle/>
                    <a:p>
                      <a:r>
                        <a:rPr lang="en-US" sz="1400" b="1" dirty="0">
                          <a:solidFill>
                            <a:srgbClr val="C00000"/>
                          </a:solidFill>
                        </a:rPr>
                        <a:t>Cohort 3:</a:t>
                      </a:r>
                    </a:p>
                    <a:p>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8773995"/>
                  </a:ext>
                </a:extLst>
              </a:tr>
              <a:tr h="1187635">
                <a:tc>
                  <a:txBody>
                    <a:bodyPr/>
                    <a:lstStyle/>
                    <a:p>
                      <a:r>
                        <a:rPr lang="en-US" sz="1400" dirty="0"/>
                        <a:t>Networking/ Digital Forensics</a:t>
                      </a:r>
                    </a:p>
                    <a:p>
                      <a:r>
                        <a:rPr lang="en-US" sz="1400" dirty="0"/>
                        <a:t>(11</a:t>
                      </a:r>
                      <a:r>
                        <a:rPr lang="en-US" sz="1400" baseline="30000" dirty="0"/>
                        <a:t>th</a:t>
                      </a:r>
                      <a:r>
                        <a:rPr lang="en-US" sz="1400" dirty="0"/>
                        <a:t> grade)</a:t>
                      </a:r>
                    </a:p>
                  </a:txBody>
                  <a:tcPr>
                    <a:lnL w="12700" cap="flat" cmpd="sng" algn="ctr">
                      <a:solidFill>
                        <a:schemeClr val="tx1"/>
                      </a:solidFill>
                      <a:prstDash val="solid"/>
                      <a:round/>
                      <a:headEnd type="none" w="med" len="med"/>
                      <a:tailEnd type="none" w="med" len="med"/>
                    </a:lnL>
                  </a:tcPr>
                </a:tc>
                <a:tc>
                  <a:txBody>
                    <a:bodyPr/>
                    <a:lstStyle/>
                    <a:p>
                      <a:endParaRPr lang="en-US" sz="1400"/>
                    </a:p>
                  </a:txBody>
                  <a:tcPr/>
                </a:tc>
                <a:tc>
                  <a:txBody>
                    <a:bodyPr/>
                    <a:lstStyle/>
                    <a:p>
                      <a:endParaRPr lang="en-US" sz="1400"/>
                    </a:p>
                  </a:txBody>
                  <a:tcPr/>
                </a:tc>
                <a:tc>
                  <a:txBody>
                    <a:bodyPr/>
                    <a:lstStyle/>
                    <a:p>
                      <a:r>
                        <a:rPr lang="en-US" sz="1400" b="1" dirty="0"/>
                        <a:t>Cohort 1:</a:t>
                      </a:r>
                    </a:p>
                    <a:p>
                      <a:endParaRPr lang="en-US" sz="1400" dirty="0"/>
                    </a:p>
                  </a:txBody>
                  <a:tcPr/>
                </a:tc>
                <a:tc>
                  <a:txBody>
                    <a:bodyPr/>
                    <a:lstStyle/>
                    <a:p>
                      <a:r>
                        <a:rPr lang="en-US" sz="1400" b="1" dirty="0">
                          <a:solidFill>
                            <a:srgbClr val="3A4FB0"/>
                          </a:solidFill>
                        </a:rPr>
                        <a:t>Cohort 2:</a:t>
                      </a:r>
                    </a:p>
                    <a:p>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6013732"/>
                  </a:ext>
                </a:extLst>
              </a:tr>
              <a:tr h="1187635">
                <a:tc>
                  <a:txBody>
                    <a:bodyPr/>
                    <a:lstStyle/>
                    <a:p>
                      <a:r>
                        <a:rPr lang="en-US" sz="1400" dirty="0"/>
                        <a:t>Cybersecurity Capstone</a:t>
                      </a:r>
                    </a:p>
                    <a:p>
                      <a:r>
                        <a:rPr lang="en-US" sz="1400" dirty="0"/>
                        <a:t>(12</a:t>
                      </a:r>
                      <a:r>
                        <a:rPr lang="en-US" sz="1400" baseline="30000" dirty="0"/>
                        <a:t>th</a:t>
                      </a:r>
                      <a:r>
                        <a:rPr lang="en-US" sz="1400" dirty="0"/>
                        <a:t> grade)</a:t>
                      </a:r>
                    </a:p>
                  </a:txBody>
                  <a:tcPr>
                    <a:lnL w="12700" cap="flat" cmpd="sng" algn="ctr">
                      <a:solidFill>
                        <a:schemeClr val="tx1"/>
                      </a:solidFill>
                      <a:prstDash val="solid"/>
                      <a:round/>
                      <a:headEnd type="none" w="med" len="med"/>
                      <a:tailEnd type="none" w="med" len="med"/>
                    </a:lnL>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b="1" dirty="0"/>
                        <a:t>Cohort 1:</a:t>
                      </a:r>
                    </a:p>
                    <a:p>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00628499"/>
                  </a:ext>
                </a:extLst>
              </a:tr>
            </a:tbl>
          </a:graphicData>
        </a:graphic>
      </p:graphicFrame>
      <p:pic>
        <p:nvPicPr>
          <p:cNvPr id="4" name="Picture 3" descr="A star logo with circles and dots&#10;&#10;AI-generated content may be incorrect.">
            <a:extLst>
              <a:ext uri="{FF2B5EF4-FFF2-40B4-BE49-F238E27FC236}">
                <a16:creationId xmlns:a16="http://schemas.microsoft.com/office/drawing/2014/main" id="{5FAD333A-6758-CC13-7FB2-44F72A5E0D8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5" name="TextBox 4">
            <a:extLst>
              <a:ext uri="{FF2B5EF4-FFF2-40B4-BE49-F238E27FC236}">
                <a16:creationId xmlns:a16="http://schemas.microsoft.com/office/drawing/2014/main" id="{30FC135D-15D5-8B74-0FC5-41D6BCDDAB31}"/>
              </a:ext>
            </a:extLst>
          </p:cNvPr>
          <p:cNvSpPr txBox="1"/>
          <p:nvPr/>
        </p:nvSpPr>
        <p:spPr>
          <a:xfrm>
            <a:off x="7967230" y="2859613"/>
            <a:ext cx="4043299" cy="1138773"/>
          </a:xfrm>
          <a:prstGeom prst="rect">
            <a:avLst/>
          </a:prstGeom>
          <a:noFill/>
          <a:ln>
            <a:noFill/>
          </a:ln>
          <a:effectLst>
            <a:outerShdw blurRad="63500" sx="102000" sy="102000" algn="ctr" rotWithShape="0">
              <a:prstClr val="black">
                <a:alpha val="40000"/>
              </a:prstClr>
            </a:outerShdw>
          </a:effectLst>
        </p:spPr>
        <p:txBody>
          <a:bodyPr wrap="square" rtlCol="0">
            <a:spAutoFit/>
          </a:bodyPr>
          <a:lstStyle/>
          <a:p>
            <a:pPr algn="ctr"/>
            <a:endParaRPr lang="en-US" b="1" dirty="0">
              <a:solidFill>
                <a:srgbClr val="666699"/>
              </a:solidFill>
            </a:endParaRPr>
          </a:p>
          <a:p>
            <a:pPr algn="ctr"/>
            <a:r>
              <a:rPr lang="en-US" sz="3200" b="1" dirty="0">
                <a:solidFill>
                  <a:srgbClr val="666699"/>
                </a:solidFill>
              </a:rPr>
              <a:t>LMS Demo</a:t>
            </a:r>
          </a:p>
          <a:p>
            <a:pPr algn="ctr"/>
            <a:r>
              <a:rPr lang="en-US" b="1" dirty="0" err="1">
                <a:solidFill>
                  <a:srgbClr val="666699"/>
                </a:solidFill>
              </a:rPr>
              <a:t>Cyberworkforce</a:t>
            </a:r>
            <a:r>
              <a:rPr lang="en-US" b="1" dirty="0">
                <a:solidFill>
                  <a:srgbClr val="666699"/>
                </a:solidFill>
              </a:rPr>
              <a:t> – Kelly Newman</a:t>
            </a:r>
          </a:p>
        </p:txBody>
      </p:sp>
    </p:spTree>
    <p:extLst>
      <p:ext uri="{BB962C8B-B14F-4D97-AF65-F5344CB8AC3E}">
        <p14:creationId xmlns:p14="http://schemas.microsoft.com/office/powerpoint/2010/main" val="286381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62917-CBBB-9947-5DE3-2558B8F366F5}"/>
            </a:ext>
          </a:extLst>
        </p:cNvPr>
        <p:cNvGrpSpPr/>
        <p:nvPr/>
      </p:nvGrpSpPr>
      <p:grpSpPr>
        <a:xfrm>
          <a:off x="0" y="0"/>
          <a:ext cx="0" cy="0"/>
          <a:chOff x="0" y="0"/>
          <a:chExt cx="0" cy="0"/>
        </a:xfrm>
      </p:grpSpPr>
      <p:sp>
        <p:nvSpPr>
          <p:cNvPr id="5" name="TextBox 6">
            <a:extLst>
              <a:ext uri="{FF2B5EF4-FFF2-40B4-BE49-F238E27FC236}">
                <a16:creationId xmlns:a16="http://schemas.microsoft.com/office/drawing/2014/main" id="{B165E93E-055D-F506-D5EB-CE22848B230E}"/>
              </a:ext>
            </a:extLst>
          </p:cNvPr>
          <p:cNvSpPr txBox="1"/>
          <p:nvPr/>
        </p:nvSpPr>
        <p:spPr>
          <a:xfrm>
            <a:off x="4801333" y="1201290"/>
            <a:ext cx="7076480" cy="511678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7000"/>
              </a:lnSpc>
              <a:spcBef>
                <a:spcPts val="930"/>
              </a:spcBef>
              <a:spcAft>
                <a:spcPts val="600"/>
              </a:spcAft>
              <a:buClrTx/>
              <a:buSzTx/>
              <a:buFont typeface="Symbol" panose="05050102010706020507" pitchFamily="18" charset="2"/>
              <a:buChar char=""/>
              <a:tabLst/>
              <a:defRPr/>
            </a:pPr>
            <a:r>
              <a:rPr kumimoji="0" lang="en-US" sz="1400" b="1" i="0" u="none" strike="noStrike" kern="1200" cap="none" spc="15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September – </a:t>
            </a:r>
            <a:r>
              <a:rPr kumimoji="0" lang="en-US" sz="1400" i="0" u="none" strike="noStrike" kern="1200" cap="none" spc="15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Introductory Conversations with Public and Private K12 Institutions </a:t>
            </a:r>
          </a:p>
          <a:p>
            <a:pPr marL="342900" marR="0" lvl="0" indent="-342900" algn="l" defTabSz="914400" rtl="0" eaLnBrk="1" fontAlgn="auto" latinLnBrk="0" hangingPunct="1">
              <a:lnSpc>
                <a:spcPct val="107000"/>
              </a:lnSpc>
              <a:spcBef>
                <a:spcPts val="930"/>
              </a:spcBef>
              <a:spcAft>
                <a:spcPts val="600"/>
              </a:spcAft>
              <a:buClrTx/>
              <a:buSzTx/>
              <a:buFont typeface="Symbol" panose="05050102010706020507" pitchFamily="18" charset="2"/>
              <a:buChar char=""/>
              <a:tabLst/>
              <a:defRPr/>
            </a:pPr>
            <a:r>
              <a:rPr kumimoji="0" lang="en-US" sz="1400" b="1" i="0" u="none" strike="noStrike" kern="1200" cap="none" spc="15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October</a:t>
            </a:r>
            <a:r>
              <a:rPr kumimoji="0" lang="en-US" sz="1400" b="0" i="0" u="none" strike="noStrike" kern="1200" cap="none" spc="15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 – Applications for Cyber Programming for 26-27SY </a:t>
            </a:r>
          </a:p>
          <a:p>
            <a:pPr marL="342900" marR="0" lvl="0" indent="-342900" algn="l" defTabSz="914400" rtl="0" eaLnBrk="1" fontAlgn="auto" latinLnBrk="0" hangingPunct="1">
              <a:lnSpc>
                <a:spcPct val="107000"/>
              </a:lnSpc>
              <a:spcBef>
                <a:spcPts val="930"/>
              </a:spcBef>
              <a:spcAft>
                <a:spcPts val="600"/>
              </a:spcAft>
              <a:buClrTx/>
              <a:buSzTx/>
              <a:buFont typeface="Symbol" panose="05050102010706020507" pitchFamily="18" charset="2"/>
              <a:buChar char=""/>
              <a:tabLst/>
              <a:defRPr/>
            </a:pPr>
            <a:r>
              <a:rPr kumimoji="0" lang="en-US" sz="1400" b="1" i="0" u="none" strike="noStrike" kern="1200" cap="none" spc="15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November</a:t>
            </a:r>
            <a:r>
              <a:rPr kumimoji="0" lang="en-US" sz="1400" b="0" i="0" u="none" strike="noStrike" kern="1200" cap="none" spc="15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1400" b="1" i="0" u="none" strike="noStrike" kern="1200" cap="none" spc="15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15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rPr>
              <a:t> Selection of Cohort</a:t>
            </a:r>
          </a:p>
          <a:p>
            <a:pPr marL="342900" marR="0" lvl="0" indent="-342900" algn="l" defTabSz="914400" rtl="0" eaLnBrk="1" fontAlgn="auto" latinLnBrk="0" hangingPunct="1">
              <a:lnSpc>
                <a:spcPct val="107000"/>
              </a:lnSpc>
              <a:spcBef>
                <a:spcPts val="930"/>
              </a:spcBef>
              <a:spcAft>
                <a:spcPts val="600"/>
              </a:spcAft>
              <a:buClrTx/>
              <a:buSzTx/>
              <a:buFont typeface="Symbol" panose="05050102010706020507" pitchFamily="18" charset="2"/>
              <a:buChar char=""/>
              <a:tabLst/>
              <a:defRPr/>
            </a:pPr>
            <a:r>
              <a:rPr kumimoji="0" lang="en-US" b="1" i="0" u="none" strike="noStrike" kern="1200" cap="none" spc="150" normalizeH="0" baseline="0" noProof="0" dirty="0">
                <a:ln>
                  <a:noFill/>
                </a:ln>
                <a:solidFill>
                  <a:schemeClr val="accent6">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December</a:t>
            </a:r>
            <a:r>
              <a:rPr kumimoji="0" lang="en-US" b="0"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b="1"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b="0"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Cohort Kickoff, POC identification, Marketing, Course Catalog inclusion </a:t>
            </a:r>
          </a:p>
          <a:p>
            <a:pPr marL="342900" lvl="0" indent="-342900">
              <a:lnSpc>
                <a:spcPct val="107000"/>
              </a:lnSpc>
              <a:spcBef>
                <a:spcPts val="930"/>
              </a:spcBef>
              <a:spcAft>
                <a:spcPts val="600"/>
              </a:spcAft>
              <a:buFont typeface="Symbol" panose="05050102010706020507" pitchFamily="18" charset="2"/>
              <a:buChar char=""/>
              <a:defRPr/>
            </a:pPr>
            <a:r>
              <a:rPr kumimoji="0" lang="en-US" b="1" i="0" u="none" strike="noStrike" kern="1200" cap="none" spc="15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January</a:t>
            </a:r>
            <a:r>
              <a:rPr kumimoji="0" lang="en-US" b="0"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b="1"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en-US" spc="15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Course Catalog inclusion, </a:t>
            </a:r>
            <a:r>
              <a:rPr kumimoji="0" lang="en-US" b="1"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Event Scheduling, </a:t>
            </a:r>
            <a:r>
              <a:rPr kumimoji="0" lang="en-US" b="0"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Course Selection Fairs, Student and Family Engagements</a:t>
            </a:r>
          </a:p>
          <a:p>
            <a:pPr marL="342900" lvl="0" indent="-342900">
              <a:lnSpc>
                <a:spcPct val="107000"/>
              </a:lnSpc>
              <a:spcBef>
                <a:spcPts val="930"/>
              </a:spcBef>
              <a:spcAft>
                <a:spcPts val="600"/>
              </a:spcAft>
              <a:buFont typeface="Symbol" panose="05050102010706020507" pitchFamily="18" charset="2"/>
              <a:buChar char=""/>
              <a:defRPr/>
            </a:pPr>
            <a:r>
              <a:rPr kumimoji="0" lang="en-US" b="1" i="0" u="none" strike="noStrike" kern="1200" cap="none" spc="15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February</a:t>
            </a:r>
            <a:r>
              <a:rPr lang="en-US" b="1" spc="150" dirty="0">
                <a:solidFill>
                  <a:srgbClr val="FFC000"/>
                </a:solidFill>
                <a:latin typeface="Calibri" panose="020F0502020204030204" pitchFamily="34" charset="0"/>
                <a:ea typeface="Calibri" panose="020F0502020204030204" pitchFamily="34" charset="0"/>
                <a:cs typeface="Times New Roman" panose="02020603050405020304" pitchFamily="18" charset="0"/>
              </a:rPr>
              <a:t> – </a:t>
            </a:r>
            <a:r>
              <a:rPr kumimoji="0" lang="en-US" b="1" i="0" u="none" strike="noStrike" kern="1200" cap="none" spc="150" normalizeH="0" baseline="0" noProof="0" dirty="0">
                <a:ln>
                  <a:noFill/>
                </a:ln>
                <a:solidFill>
                  <a:srgbClr val="FFC000"/>
                </a:solidFill>
                <a:effectLst/>
                <a:uLnTx/>
                <a:uFillTx/>
                <a:latin typeface="Calibri" panose="020F0502020204030204" pitchFamily="34" charset="0"/>
                <a:ea typeface="Calibri" panose="020F0502020204030204" pitchFamily="34" charset="0"/>
                <a:cs typeface="Times New Roman" panose="02020603050405020304" pitchFamily="18" charset="0"/>
              </a:rPr>
              <a:t>March </a:t>
            </a:r>
            <a:r>
              <a:rPr kumimoji="0" lang="en-US" b="0"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Student Enrollment and Teacher Selection</a:t>
            </a:r>
            <a:r>
              <a:rPr lang="en-US" spc="15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Course Selection Fairs, Student and Family Engagements</a:t>
            </a:r>
            <a:endParaRPr kumimoji="0" lang="en-US" b="0"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30"/>
              </a:spcBef>
              <a:spcAft>
                <a:spcPts val="600"/>
              </a:spcAft>
              <a:buFont typeface="Symbol" panose="05050102010706020507" pitchFamily="18" charset="2"/>
              <a:buChar char=""/>
              <a:defRPr/>
            </a:pPr>
            <a:r>
              <a:rPr kumimoji="0" lang="en-US" sz="1400" b="1"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March</a:t>
            </a:r>
            <a:r>
              <a:rPr lang="en-US" sz="1400" b="1" spc="15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rPr>
              <a:t> – </a:t>
            </a:r>
            <a:r>
              <a:rPr kumimoji="0" lang="en-US" sz="1400" b="1"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May </a:t>
            </a:r>
            <a:r>
              <a:rPr kumimoji="0" lang="en-US" sz="1400" b="0"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Projected Enrollment; Curriculum Planning: Summer Engagement Marketing and Planning</a:t>
            </a:r>
          </a:p>
          <a:p>
            <a:pPr marL="342900" indent="-342900">
              <a:lnSpc>
                <a:spcPct val="107000"/>
              </a:lnSpc>
              <a:spcBef>
                <a:spcPts val="930"/>
              </a:spcBef>
              <a:spcAft>
                <a:spcPts val="800"/>
              </a:spcAft>
              <a:buFont typeface="Symbol" panose="05050102010706020507" pitchFamily="18" charset="2"/>
              <a:buChar char=""/>
              <a:defRPr/>
            </a:pPr>
            <a:r>
              <a:rPr kumimoji="0" lang="en-US" sz="1400" b="1"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June – August </a:t>
            </a:r>
            <a:r>
              <a:rPr kumimoji="0" lang="en-US" sz="1400" b="0" i="0" u="none" strike="noStrike" kern="1200" cap="none" spc="150" normalizeH="0" baseline="0" noProof="0" dirty="0">
                <a:ln>
                  <a:noFill/>
                </a:ln>
                <a:solidFill>
                  <a:schemeClr val="accent4">
                    <a:lumMod val="50000"/>
                  </a:schemeClr>
                </a:solidFill>
                <a:effectLst/>
                <a:uLnTx/>
                <a:uFillTx/>
                <a:latin typeface="Calibri" panose="020F0502020204030204" pitchFamily="34" charset="0"/>
                <a:ea typeface="Calibri" panose="020F0502020204030204" pitchFamily="34" charset="0"/>
                <a:cs typeface="Times New Roman" panose="02020603050405020304" pitchFamily="18" charset="0"/>
              </a:rPr>
              <a:t>– Cohort 1 Teacher Institutes, Cyber Summer Camp</a:t>
            </a:r>
          </a:p>
        </p:txBody>
      </p:sp>
      <p:sp>
        <p:nvSpPr>
          <p:cNvPr id="6" name="Rectangle 5">
            <a:extLst>
              <a:ext uri="{FF2B5EF4-FFF2-40B4-BE49-F238E27FC236}">
                <a16:creationId xmlns:a16="http://schemas.microsoft.com/office/drawing/2014/main" id="{A5828C93-45D8-DAD1-FC2C-74139B51017E}"/>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090534-8919-6EEA-E42F-9570F602EC4B}"/>
              </a:ext>
            </a:extLst>
          </p:cNvPr>
          <p:cNvSpPr txBox="1"/>
          <p:nvPr/>
        </p:nvSpPr>
        <p:spPr>
          <a:xfrm>
            <a:off x="1535189" y="171794"/>
            <a:ext cx="10342624" cy="584775"/>
          </a:xfrm>
          <a:prstGeom prst="rect">
            <a:avLst/>
          </a:prstGeom>
          <a:noFill/>
        </p:spPr>
        <p:txBody>
          <a:bodyPr wrap="square" rtlCol="0">
            <a:spAutoFit/>
          </a:bodyPr>
          <a:lstStyle/>
          <a:p>
            <a:r>
              <a:rPr lang="en-US" sz="3200" dirty="0">
                <a:solidFill>
                  <a:schemeClr val="bg1"/>
                </a:solidFill>
              </a:rPr>
              <a:t>Central Texas Cyber Hub – Timeline of Activity</a:t>
            </a:r>
          </a:p>
        </p:txBody>
      </p:sp>
      <p:pic>
        <p:nvPicPr>
          <p:cNvPr id="2" name="Picture 1" descr="A star logo with circles and dots&#10;&#10;AI-generated content may be incorrect.">
            <a:extLst>
              <a:ext uri="{FF2B5EF4-FFF2-40B4-BE49-F238E27FC236}">
                <a16:creationId xmlns:a16="http://schemas.microsoft.com/office/drawing/2014/main" id="{AB229AD4-526D-403A-B88E-7827B587D3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graphicFrame>
        <p:nvGraphicFramePr>
          <p:cNvPr id="33" name="Diagram 32">
            <a:extLst>
              <a:ext uri="{FF2B5EF4-FFF2-40B4-BE49-F238E27FC236}">
                <a16:creationId xmlns:a16="http://schemas.microsoft.com/office/drawing/2014/main" id="{CC6D43FB-EC4B-5CDE-636C-6D4384CB86BC}"/>
              </a:ext>
            </a:extLst>
          </p:cNvPr>
          <p:cNvGraphicFramePr/>
          <p:nvPr>
            <p:extLst>
              <p:ext uri="{D42A27DB-BD31-4B8C-83A1-F6EECF244321}">
                <p14:modId xmlns:p14="http://schemas.microsoft.com/office/powerpoint/2010/main" val="2368686934"/>
              </p:ext>
            </p:extLst>
          </p:nvPr>
        </p:nvGraphicFramePr>
        <p:xfrm>
          <a:off x="-452285" y="1828799"/>
          <a:ext cx="5869859" cy="3677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TextBox 33">
            <a:extLst>
              <a:ext uri="{FF2B5EF4-FFF2-40B4-BE49-F238E27FC236}">
                <a16:creationId xmlns:a16="http://schemas.microsoft.com/office/drawing/2014/main" id="{E4E1CCC3-CCF6-3F04-BBFB-3FAEE93C0408}"/>
              </a:ext>
            </a:extLst>
          </p:cNvPr>
          <p:cNvSpPr txBox="1"/>
          <p:nvPr/>
        </p:nvSpPr>
        <p:spPr>
          <a:xfrm>
            <a:off x="1314856" y="2720916"/>
            <a:ext cx="2335575" cy="1200329"/>
          </a:xfrm>
          <a:prstGeom prst="rect">
            <a:avLst/>
          </a:prstGeom>
          <a:noFill/>
        </p:spPr>
        <p:txBody>
          <a:bodyPr wrap="square" rtlCol="0">
            <a:spAutoFit/>
          </a:bodyPr>
          <a:lstStyle/>
          <a:p>
            <a:pPr algn="ctr"/>
            <a:r>
              <a:rPr lang="en-US" sz="2400" dirty="0">
                <a:solidFill>
                  <a:srgbClr val="3A4FB0"/>
                </a:solidFill>
              </a:rPr>
              <a:t>K12</a:t>
            </a:r>
          </a:p>
          <a:p>
            <a:pPr algn="ctr"/>
            <a:r>
              <a:rPr lang="en-US" sz="2400" dirty="0">
                <a:solidFill>
                  <a:srgbClr val="3A4FB0"/>
                </a:solidFill>
              </a:rPr>
              <a:t>Implementation Timeline</a:t>
            </a:r>
          </a:p>
        </p:txBody>
      </p:sp>
      <p:sp>
        <p:nvSpPr>
          <p:cNvPr id="4" name="TextBox 3">
            <a:extLst>
              <a:ext uri="{FF2B5EF4-FFF2-40B4-BE49-F238E27FC236}">
                <a16:creationId xmlns:a16="http://schemas.microsoft.com/office/drawing/2014/main" id="{EB667AA2-0C25-B8E9-E3A5-EC89AF49D0DE}"/>
              </a:ext>
            </a:extLst>
          </p:cNvPr>
          <p:cNvSpPr txBox="1"/>
          <p:nvPr/>
        </p:nvSpPr>
        <p:spPr>
          <a:xfrm>
            <a:off x="2868328" y="6318075"/>
            <a:ext cx="6622181" cy="368131"/>
          </a:xfrm>
          <a:prstGeom prst="rect">
            <a:avLst/>
          </a:prstGeom>
          <a:noFill/>
        </p:spPr>
        <p:txBody>
          <a:bodyPr wrap="square" rtlCol="0">
            <a:spAutoFit/>
          </a:bodyPr>
          <a:lstStyle/>
          <a:p>
            <a:r>
              <a:rPr lang="en-US" dirty="0"/>
              <a:t>We will be holding monthly tag-ups to check on everyone’s status</a:t>
            </a:r>
          </a:p>
        </p:txBody>
      </p:sp>
    </p:spTree>
    <p:extLst>
      <p:ext uri="{BB962C8B-B14F-4D97-AF65-F5344CB8AC3E}">
        <p14:creationId xmlns:p14="http://schemas.microsoft.com/office/powerpoint/2010/main" val="69661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0B285-986A-182A-57E9-5FDF2118BBBC}"/>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D027599-5F95-14FF-4360-67ABB03F32A3}"/>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E1504D7-BDC7-B4DF-9767-304066B20BDE}"/>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Course Content Support</a:t>
            </a:r>
          </a:p>
        </p:txBody>
      </p:sp>
      <p:pic>
        <p:nvPicPr>
          <p:cNvPr id="2" name="Picture 1" descr="A star logo with circles and dots&#10;&#10;AI-generated content may be incorrect.">
            <a:extLst>
              <a:ext uri="{FF2B5EF4-FFF2-40B4-BE49-F238E27FC236}">
                <a16:creationId xmlns:a16="http://schemas.microsoft.com/office/drawing/2014/main" id="{05916EEB-7EB7-AB6B-0D2F-9EE6A8D36D2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10" name="TextBox 9">
            <a:extLst>
              <a:ext uri="{FF2B5EF4-FFF2-40B4-BE49-F238E27FC236}">
                <a16:creationId xmlns:a16="http://schemas.microsoft.com/office/drawing/2014/main" id="{BBDC032D-3703-C94E-DB9C-15226BFA06D3}"/>
              </a:ext>
            </a:extLst>
          </p:cNvPr>
          <p:cNvSpPr txBox="1"/>
          <p:nvPr/>
        </p:nvSpPr>
        <p:spPr>
          <a:xfrm>
            <a:off x="481263" y="1220643"/>
            <a:ext cx="9148252" cy="4597142"/>
          </a:xfrm>
          <a:prstGeom prst="rect">
            <a:avLst/>
          </a:prstGeom>
          <a:noFill/>
        </p:spPr>
        <p:txBody>
          <a:bodyPr wrap="square" rtlCol="0">
            <a:spAutoFit/>
          </a:bodyPr>
          <a:lstStyle/>
          <a:p>
            <a:r>
              <a:rPr lang="en-US" b="1" u="sng" dirty="0"/>
              <a:t>Inclusion into your course catalog: </a:t>
            </a:r>
          </a:p>
          <a:p>
            <a:endParaRPr lang="en-US" dirty="0"/>
          </a:p>
          <a:p>
            <a:r>
              <a:rPr lang="en-US" dirty="0"/>
              <a:t>Course Scheduling / Program inclusion:</a:t>
            </a:r>
          </a:p>
          <a:p>
            <a:pPr marL="742950" lvl="1" indent="-285750">
              <a:buFont typeface="Arial" panose="020B0604020202020204" pitchFamily="34" charset="0"/>
              <a:buChar char="•"/>
            </a:pPr>
            <a:r>
              <a:rPr lang="en-US" dirty="0"/>
              <a:t>	Program of Study alignment information?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	What do you need from us to have the course approved and included in your catalogs for 26/27? </a:t>
            </a:r>
          </a:p>
          <a:p>
            <a:pPr marL="1200150" lvl="2" indent="-285750">
              <a:buFont typeface="Arial" panose="020B0604020202020204" pitchFamily="34" charset="0"/>
              <a:buChar char="•"/>
            </a:pPr>
            <a:r>
              <a:rPr lang="en-US" dirty="0"/>
              <a:t>Cohort 1 26/27 expectation – 9</a:t>
            </a:r>
            <a:r>
              <a:rPr lang="en-US" baseline="30000" dirty="0"/>
              <a:t>th</a:t>
            </a:r>
            <a:r>
              <a:rPr lang="en-US" dirty="0"/>
              <a:t> grade Principles of IT course</a:t>
            </a:r>
          </a:p>
          <a:p>
            <a:pPr lvl="1"/>
            <a:r>
              <a:rPr lang="en-US" dirty="0"/>
              <a:t>	</a:t>
            </a:r>
          </a:p>
          <a:p>
            <a:pPr marL="742950" lvl="1" indent="-285750">
              <a:buFont typeface="Arial" panose="020B0604020202020204" pitchFamily="34" charset="0"/>
              <a:buChar char="•"/>
            </a:pPr>
            <a:r>
              <a:rPr lang="en-US" dirty="0"/>
              <a:t>	Do you need support with ISD Board approvals? </a:t>
            </a:r>
          </a:p>
          <a:p>
            <a:endParaRPr lang="en-US" dirty="0"/>
          </a:p>
          <a:p>
            <a:endParaRPr lang="en-US" dirty="0"/>
          </a:p>
          <a:p>
            <a:r>
              <a:rPr lang="en-US" dirty="0"/>
              <a:t>		</a:t>
            </a:r>
          </a:p>
          <a:p>
            <a:r>
              <a:rPr lang="en-US" dirty="0"/>
              <a:t>We are here to help, what resources or information do you need?</a:t>
            </a:r>
          </a:p>
          <a:p>
            <a:r>
              <a:rPr lang="en-US" dirty="0"/>
              <a:t>	We will provide you a TEA Program Study document at the end of this meeting</a:t>
            </a:r>
          </a:p>
          <a:p>
            <a:r>
              <a:rPr lang="en-US" dirty="0"/>
              <a:t>	We will provide a Course Description document at the end of this meeting</a:t>
            </a:r>
          </a:p>
        </p:txBody>
      </p:sp>
      <p:pic>
        <p:nvPicPr>
          <p:cNvPr id="7" name="Picture 6">
            <a:extLst>
              <a:ext uri="{FF2B5EF4-FFF2-40B4-BE49-F238E27FC236}">
                <a16:creationId xmlns:a16="http://schemas.microsoft.com/office/drawing/2014/main" id="{9FFEBB78-984A-F1EC-1018-9A4868288E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37586" y="1029634"/>
            <a:ext cx="2879029" cy="3489513"/>
          </a:xfrm>
          <a:prstGeom prst="rect">
            <a:avLst/>
          </a:prstGeom>
        </p:spPr>
      </p:pic>
      <p:pic>
        <p:nvPicPr>
          <p:cNvPr id="8" name="Picture 7" descr="A close-up of a computer screen&#10;&#10;AI-generated content may be incorrect.">
            <a:extLst>
              <a:ext uri="{FF2B5EF4-FFF2-40B4-BE49-F238E27FC236}">
                <a16:creationId xmlns:a16="http://schemas.microsoft.com/office/drawing/2014/main" id="{BDBDBED2-91A9-03DF-2095-A3AB19861E1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725768" y="2963357"/>
            <a:ext cx="2244235" cy="2664375"/>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
        <p:nvSpPr>
          <p:cNvPr id="9" name="TextBox 8">
            <a:extLst>
              <a:ext uri="{FF2B5EF4-FFF2-40B4-BE49-F238E27FC236}">
                <a16:creationId xmlns:a16="http://schemas.microsoft.com/office/drawing/2014/main" id="{5C658D6D-5B1C-E66D-3DE9-B73127A0DA4B}"/>
              </a:ext>
            </a:extLst>
          </p:cNvPr>
          <p:cNvSpPr txBox="1"/>
          <p:nvPr/>
        </p:nvSpPr>
        <p:spPr>
          <a:xfrm>
            <a:off x="0" y="5862343"/>
            <a:ext cx="11685069" cy="995657"/>
          </a:xfrm>
          <a:prstGeom prst="rect">
            <a:avLst/>
          </a:prstGeom>
          <a:noFill/>
        </p:spPr>
        <p:txBody>
          <a:bodyPr wrap="square">
            <a:spAutoFit/>
          </a:bodyPr>
          <a:lstStyle/>
          <a:p>
            <a:pPr lvl="1" algn="ctr">
              <a:lnSpc>
                <a:spcPct val="107000"/>
              </a:lnSpc>
              <a:spcBef>
                <a:spcPts val="930"/>
              </a:spcBef>
              <a:spcAft>
                <a:spcPts val="600"/>
              </a:spcAft>
              <a:defRPr/>
            </a:pP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hlinkClick r:id="rId5"/>
              </a:rPr>
              <a:t>https://cybersecurity.research.baylor.edu/academic-activities/k-12-programs</a:t>
            </a: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 </a:t>
            </a:r>
          </a:p>
          <a:p>
            <a:pPr lvl="1" algn="ctr">
              <a:lnSpc>
                <a:spcPct val="107000"/>
              </a:lnSpc>
              <a:spcBef>
                <a:spcPts val="930"/>
              </a:spcBef>
              <a:spcAft>
                <a:spcPts val="600"/>
              </a:spcAft>
              <a:defRPr/>
            </a:pPr>
            <a:r>
              <a:rPr lang="en-US" sz="24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Contact:  Cybersecurity@baylor.edu</a:t>
            </a:r>
          </a:p>
        </p:txBody>
      </p:sp>
    </p:spTree>
    <p:extLst>
      <p:ext uri="{BB962C8B-B14F-4D97-AF65-F5344CB8AC3E}">
        <p14:creationId xmlns:p14="http://schemas.microsoft.com/office/powerpoint/2010/main" val="382028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1556B-205D-ED31-B033-8782B6A4BF1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C0106D8-5F39-1043-36F4-2FF45D450A2C}"/>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81D621-67D0-D5D3-4319-C43FA67620E2}"/>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Marketing Support</a:t>
            </a:r>
          </a:p>
        </p:txBody>
      </p:sp>
      <p:pic>
        <p:nvPicPr>
          <p:cNvPr id="2" name="Picture 1" descr="A star logo with circles and dots&#10;&#10;AI-generated content may be incorrect.">
            <a:extLst>
              <a:ext uri="{FF2B5EF4-FFF2-40B4-BE49-F238E27FC236}">
                <a16:creationId xmlns:a16="http://schemas.microsoft.com/office/drawing/2014/main" id="{EDFABD35-7735-4480-7E6A-EE83E90BFC9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10" name="TextBox 9">
            <a:extLst>
              <a:ext uri="{FF2B5EF4-FFF2-40B4-BE49-F238E27FC236}">
                <a16:creationId xmlns:a16="http://schemas.microsoft.com/office/drawing/2014/main" id="{E7B6D880-4DC1-458D-8397-1B1579095254}"/>
              </a:ext>
            </a:extLst>
          </p:cNvPr>
          <p:cNvSpPr txBox="1"/>
          <p:nvPr/>
        </p:nvSpPr>
        <p:spPr>
          <a:xfrm>
            <a:off x="507821" y="1024585"/>
            <a:ext cx="8452066" cy="4247317"/>
          </a:xfrm>
          <a:prstGeom prst="rect">
            <a:avLst/>
          </a:prstGeom>
          <a:noFill/>
        </p:spPr>
        <p:txBody>
          <a:bodyPr wrap="square" rtlCol="0">
            <a:spAutoFit/>
          </a:bodyPr>
          <a:lstStyle/>
          <a:p>
            <a:r>
              <a:rPr lang="en-US" dirty="0"/>
              <a:t>Resource Materials: </a:t>
            </a:r>
          </a:p>
          <a:p>
            <a:r>
              <a:rPr lang="en-US" dirty="0"/>
              <a:t>	Print/Flyer: 	Faculty/Staff  </a:t>
            </a:r>
          </a:p>
          <a:p>
            <a:r>
              <a:rPr lang="en-US" dirty="0"/>
              <a:t>			Parent Focused</a:t>
            </a:r>
          </a:p>
          <a:p>
            <a:r>
              <a:rPr lang="en-US" dirty="0"/>
              <a:t>			Student Focused</a:t>
            </a:r>
          </a:p>
          <a:p>
            <a:endParaRPr lang="en-US" dirty="0"/>
          </a:p>
          <a:p>
            <a:r>
              <a:rPr lang="en-US" dirty="0"/>
              <a:t>Program Support: </a:t>
            </a:r>
          </a:p>
          <a:p>
            <a:pPr marL="742950" lvl="1" indent="-285750">
              <a:buFont typeface="Arial" panose="020B0604020202020204" pitchFamily="34" charset="0"/>
              <a:buChar char="•"/>
            </a:pPr>
            <a:r>
              <a:rPr lang="en-US" dirty="0"/>
              <a:t>	Faculty/Staff/Counselor Awareness</a:t>
            </a:r>
          </a:p>
          <a:p>
            <a:pPr marL="1200150" lvl="2" indent="-285750">
              <a:buFont typeface="Arial" panose="020B0604020202020204" pitchFamily="34" charset="0"/>
              <a:buChar char="•"/>
            </a:pPr>
            <a:r>
              <a:rPr lang="en-US" dirty="0"/>
              <a:t>We want to bring awareness across your district employees</a:t>
            </a:r>
          </a:p>
          <a:p>
            <a:pPr marL="1657350" lvl="3" indent="-285750">
              <a:buFont typeface="Arial" panose="020B0604020202020204" pitchFamily="34" charset="0"/>
              <a:buChar char="•"/>
            </a:pPr>
            <a:r>
              <a:rPr lang="en-US" dirty="0"/>
              <a:t>How  can we support you?  (Email, Flyer, presentation, Q/A, etc.)</a:t>
            </a:r>
          </a:p>
          <a:p>
            <a:pPr marL="742950" lvl="1" indent="-285750">
              <a:buFont typeface="Arial" panose="020B0604020202020204" pitchFamily="34" charset="0"/>
              <a:buChar char="•"/>
            </a:pPr>
            <a:r>
              <a:rPr lang="en-US" dirty="0"/>
              <a:t>	Student/Family Engagements  </a:t>
            </a:r>
          </a:p>
          <a:p>
            <a:pPr marL="1200150" lvl="2" indent="-285750">
              <a:buFont typeface="Arial" panose="020B0604020202020204" pitchFamily="34" charset="0"/>
              <a:buChar char="•"/>
            </a:pPr>
            <a:r>
              <a:rPr lang="en-US" dirty="0"/>
              <a:t>We would like to support you in reaching students/parents </a:t>
            </a:r>
          </a:p>
          <a:p>
            <a:pPr marL="1657350" lvl="3" indent="-285750">
              <a:buFont typeface="Arial" panose="020B0604020202020204" pitchFamily="34" charset="0"/>
              <a:buChar char="•"/>
            </a:pPr>
            <a:r>
              <a:rPr lang="en-US" dirty="0"/>
              <a:t> Tell us how we can do that for you, examples:</a:t>
            </a:r>
          </a:p>
          <a:p>
            <a:pPr marL="2114550" lvl="4" indent="-285750">
              <a:buFont typeface="Arial" panose="020B0604020202020204" pitchFamily="34" charset="0"/>
              <a:buChar char="•"/>
            </a:pPr>
            <a:r>
              <a:rPr lang="en-US" dirty="0"/>
              <a:t>In person support to Career Fairs, Registrations events, etc.  (booth, table, Q/A session, Overview)</a:t>
            </a:r>
          </a:p>
          <a:p>
            <a:pPr marL="1657350" lvl="3" indent="-285750">
              <a:buFont typeface="Arial" panose="020B0604020202020204" pitchFamily="34" charset="0"/>
              <a:buChar char="•"/>
            </a:pPr>
            <a:r>
              <a:rPr lang="en-US" dirty="0"/>
              <a:t>Virtual support (Q/A sessions, Overviews, etc.)</a:t>
            </a:r>
          </a:p>
        </p:txBody>
      </p:sp>
      <p:sp>
        <p:nvSpPr>
          <p:cNvPr id="7" name="TextBox 6">
            <a:extLst>
              <a:ext uri="{FF2B5EF4-FFF2-40B4-BE49-F238E27FC236}">
                <a16:creationId xmlns:a16="http://schemas.microsoft.com/office/drawing/2014/main" id="{7E15E5A5-A5FB-CEAE-F835-FF88EB5D2ECD}"/>
              </a:ext>
            </a:extLst>
          </p:cNvPr>
          <p:cNvSpPr txBox="1"/>
          <p:nvPr/>
        </p:nvSpPr>
        <p:spPr>
          <a:xfrm>
            <a:off x="0" y="5531784"/>
            <a:ext cx="11685069" cy="1059264"/>
          </a:xfrm>
          <a:prstGeom prst="rect">
            <a:avLst/>
          </a:prstGeom>
          <a:noFill/>
        </p:spPr>
        <p:txBody>
          <a:bodyPr wrap="square">
            <a:spAutoFit/>
          </a:bodyPr>
          <a:lstStyle/>
          <a:p>
            <a:pPr lvl="1" algn="ctr">
              <a:lnSpc>
                <a:spcPct val="107000"/>
              </a:lnSpc>
              <a:spcBef>
                <a:spcPts val="930"/>
              </a:spcBef>
              <a:spcAft>
                <a:spcPts val="600"/>
              </a:spcAft>
              <a:defRPr/>
            </a:pP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hlinkClick r:id="rId3"/>
              </a:rPr>
              <a:t>https://cybersecurity.research.baylor.edu/academic-activities/k-12-programs</a:t>
            </a: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 </a:t>
            </a:r>
          </a:p>
          <a:p>
            <a:pPr lvl="1" algn="ctr">
              <a:lnSpc>
                <a:spcPct val="107000"/>
              </a:lnSpc>
              <a:spcBef>
                <a:spcPts val="930"/>
              </a:spcBef>
              <a:spcAft>
                <a:spcPts val="600"/>
              </a:spcAft>
              <a:defRPr/>
            </a:pPr>
            <a:r>
              <a:rPr lang="en-US" sz="28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Contact:  Cybersecurity@baylor.edu</a:t>
            </a:r>
          </a:p>
        </p:txBody>
      </p:sp>
      <p:pic>
        <p:nvPicPr>
          <p:cNvPr id="9" name="Picture 8">
            <a:extLst>
              <a:ext uri="{FF2B5EF4-FFF2-40B4-BE49-F238E27FC236}">
                <a16:creationId xmlns:a16="http://schemas.microsoft.com/office/drawing/2014/main" id="{D9C67C03-C30A-7896-8086-220FB32FEA79}"/>
              </a:ext>
            </a:extLst>
          </p:cNvPr>
          <p:cNvPicPr>
            <a:picLocks noChangeAspect="1"/>
          </p:cNvPicPr>
          <p:nvPr/>
        </p:nvPicPr>
        <p:blipFill>
          <a:blip r:embed="rId4"/>
          <a:stretch>
            <a:fillRect/>
          </a:stretch>
        </p:blipFill>
        <p:spPr>
          <a:xfrm>
            <a:off x="9036889" y="1029634"/>
            <a:ext cx="2647290" cy="3300573"/>
          </a:xfrm>
          <a:prstGeom prst="rect">
            <a:avLst/>
          </a:prstGeom>
        </p:spPr>
      </p:pic>
    </p:spTree>
    <p:extLst>
      <p:ext uri="{BB962C8B-B14F-4D97-AF65-F5344CB8AC3E}">
        <p14:creationId xmlns:p14="http://schemas.microsoft.com/office/powerpoint/2010/main" val="1123645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8708B-DDC3-76E9-760A-20B31DD63C5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437C4CF-DCC6-37B1-2DD0-D6A174CB4EDB}"/>
              </a:ext>
            </a:extLst>
          </p:cNvPr>
          <p:cNvSpPr/>
          <p:nvPr/>
        </p:nvSpPr>
        <p:spPr>
          <a:xfrm>
            <a:off x="0" y="0"/>
            <a:ext cx="12192000" cy="881349"/>
          </a:xfrm>
          <a:prstGeom prst="rect">
            <a:avLst/>
          </a:prstGeom>
          <a:solidFill>
            <a:schemeClr val="accent6">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02EF7F-E823-A0AF-4C5B-91DC214C72F4}"/>
              </a:ext>
            </a:extLst>
          </p:cNvPr>
          <p:cNvSpPr txBox="1"/>
          <p:nvPr/>
        </p:nvSpPr>
        <p:spPr>
          <a:xfrm>
            <a:off x="1535188" y="148285"/>
            <a:ext cx="10656811" cy="584775"/>
          </a:xfrm>
          <a:prstGeom prst="rect">
            <a:avLst/>
          </a:prstGeom>
          <a:noFill/>
        </p:spPr>
        <p:txBody>
          <a:bodyPr wrap="square" rtlCol="0">
            <a:spAutoFit/>
          </a:bodyPr>
          <a:lstStyle/>
          <a:p>
            <a:r>
              <a:rPr lang="en-US" sz="3200" dirty="0">
                <a:solidFill>
                  <a:schemeClr val="bg1"/>
                </a:solidFill>
              </a:rPr>
              <a:t>Central Texas Cyber Hub –  Media Support</a:t>
            </a:r>
          </a:p>
        </p:txBody>
      </p:sp>
      <p:pic>
        <p:nvPicPr>
          <p:cNvPr id="2" name="Picture 1" descr="A star logo with circles and dots&#10;&#10;AI-generated content may be incorrect.">
            <a:extLst>
              <a:ext uri="{FF2B5EF4-FFF2-40B4-BE49-F238E27FC236}">
                <a16:creationId xmlns:a16="http://schemas.microsoft.com/office/drawing/2014/main" id="{01E36D54-7E38-4AD2-D716-E017329001C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87" y="5046"/>
            <a:ext cx="906815" cy="871254"/>
          </a:xfrm>
          <a:prstGeom prst="rect">
            <a:avLst/>
          </a:prstGeom>
          <a:noFill/>
          <a:ln>
            <a:solidFill>
              <a:schemeClr val="accent1"/>
            </a:solidFill>
          </a:ln>
        </p:spPr>
      </p:pic>
      <p:sp>
        <p:nvSpPr>
          <p:cNvPr id="10" name="TextBox 9">
            <a:extLst>
              <a:ext uri="{FF2B5EF4-FFF2-40B4-BE49-F238E27FC236}">
                <a16:creationId xmlns:a16="http://schemas.microsoft.com/office/drawing/2014/main" id="{70DDEA39-AA1C-E975-269E-3096FA7BEC4A}"/>
              </a:ext>
            </a:extLst>
          </p:cNvPr>
          <p:cNvSpPr txBox="1"/>
          <p:nvPr/>
        </p:nvSpPr>
        <p:spPr>
          <a:xfrm>
            <a:off x="507820" y="1077403"/>
            <a:ext cx="11098825" cy="2585323"/>
          </a:xfrm>
          <a:prstGeom prst="rect">
            <a:avLst/>
          </a:prstGeom>
          <a:noFill/>
        </p:spPr>
        <p:txBody>
          <a:bodyPr wrap="square" rtlCol="0">
            <a:spAutoFit/>
          </a:bodyPr>
          <a:lstStyle/>
          <a:p>
            <a:pPr lvl="1"/>
            <a:r>
              <a:rPr lang="en-US" dirty="0"/>
              <a:t>Media Support</a:t>
            </a:r>
          </a:p>
          <a:p>
            <a:pPr marL="1200150" lvl="2" indent="-285750">
              <a:buFont typeface="Arial" panose="020B0604020202020204" pitchFamily="34" charset="0"/>
              <a:buChar char="•"/>
            </a:pPr>
            <a:r>
              <a:rPr lang="en-US" dirty="0"/>
              <a:t>Do you have local media that you would like support with (press releases, </a:t>
            </a:r>
            <a:r>
              <a:rPr lang="en-US" dirty="0" err="1"/>
              <a:t>etc</a:t>
            </a:r>
            <a:r>
              <a:rPr lang="en-US" dirty="0"/>
              <a:t>)? </a:t>
            </a:r>
          </a:p>
          <a:p>
            <a:pPr marL="1200150" lvl="2" indent="-285750">
              <a:buFont typeface="Arial" panose="020B0604020202020204" pitchFamily="34" charset="0"/>
              <a:buChar char="•"/>
            </a:pPr>
            <a:r>
              <a:rPr lang="en-US" dirty="0"/>
              <a:t>Social Media -  If you post to Social Media; let us know we would love to highlight, repost, comment, etc.  </a:t>
            </a:r>
          </a:p>
          <a:p>
            <a:pPr marL="1200150" lvl="2" indent="-285750">
              <a:buFont typeface="Arial" panose="020B0604020202020204" pitchFamily="34" charset="0"/>
              <a:buChar char="•"/>
            </a:pPr>
            <a:r>
              <a:rPr lang="en-US" dirty="0"/>
              <a:t>We have started a webpage for information / support; we will continue to add information, links and events </a:t>
            </a:r>
          </a:p>
          <a:p>
            <a:endParaRPr lang="en-US" dirty="0"/>
          </a:p>
          <a:p>
            <a:endParaRPr lang="en-US" dirty="0"/>
          </a:p>
          <a:p>
            <a:endParaRPr lang="en-US" dirty="0"/>
          </a:p>
        </p:txBody>
      </p:sp>
      <p:sp>
        <p:nvSpPr>
          <p:cNvPr id="4" name="TextBox 3">
            <a:extLst>
              <a:ext uri="{FF2B5EF4-FFF2-40B4-BE49-F238E27FC236}">
                <a16:creationId xmlns:a16="http://schemas.microsoft.com/office/drawing/2014/main" id="{039A65A9-0405-0E8C-A3FE-0317F3F47C98}"/>
              </a:ext>
            </a:extLst>
          </p:cNvPr>
          <p:cNvSpPr txBox="1"/>
          <p:nvPr/>
        </p:nvSpPr>
        <p:spPr>
          <a:xfrm>
            <a:off x="1730140" y="5966074"/>
            <a:ext cx="8087627" cy="537583"/>
          </a:xfrm>
          <a:prstGeom prst="rect">
            <a:avLst/>
          </a:prstGeom>
          <a:noFill/>
        </p:spPr>
        <p:txBody>
          <a:bodyPr wrap="square">
            <a:spAutoFit/>
          </a:bodyPr>
          <a:lstStyle/>
          <a:p>
            <a:pPr lvl="1" algn="ctr">
              <a:lnSpc>
                <a:spcPct val="107000"/>
              </a:lnSpc>
              <a:spcBef>
                <a:spcPts val="930"/>
              </a:spcBef>
              <a:spcAft>
                <a:spcPts val="600"/>
              </a:spcAft>
              <a:defRPr/>
            </a:pPr>
            <a:r>
              <a:rPr lang="en-US" sz="28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Contact:  Cybersecurity@baylor.edu</a:t>
            </a:r>
          </a:p>
        </p:txBody>
      </p:sp>
      <p:pic>
        <p:nvPicPr>
          <p:cNvPr id="5" name="Picture 4">
            <a:extLst>
              <a:ext uri="{FF2B5EF4-FFF2-40B4-BE49-F238E27FC236}">
                <a16:creationId xmlns:a16="http://schemas.microsoft.com/office/drawing/2014/main" id="{C29FAB8F-0AF1-8144-66CA-218190299945}"/>
              </a:ext>
            </a:extLst>
          </p:cNvPr>
          <p:cNvPicPr>
            <a:picLocks noChangeAspect="1"/>
          </p:cNvPicPr>
          <p:nvPr/>
        </p:nvPicPr>
        <p:blipFill>
          <a:blip r:embed="rId3"/>
          <a:stretch>
            <a:fillRect/>
          </a:stretch>
        </p:blipFill>
        <p:spPr>
          <a:xfrm>
            <a:off x="8483065" y="3588443"/>
            <a:ext cx="2922872" cy="2192154"/>
          </a:xfrm>
          <a:prstGeom prst="rect">
            <a:avLst/>
          </a:prstGeom>
        </p:spPr>
      </p:pic>
      <p:pic>
        <p:nvPicPr>
          <p:cNvPr id="7" name="Picture 6">
            <a:extLst>
              <a:ext uri="{FF2B5EF4-FFF2-40B4-BE49-F238E27FC236}">
                <a16:creationId xmlns:a16="http://schemas.microsoft.com/office/drawing/2014/main" id="{E577ECFD-7ED4-F825-C629-4A2225991A5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187" y="3816620"/>
            <a:ext cx="3083531" cy="2056715"/>
          </a:xfrm>
          <a:prstGeom prst="rect">
            <a:avLst/>
          </a:prstGeom>
        </p:spPr>
      </p:pic>
      <p:pic>
        <p:nvPicPr>
          <p:cNvPr id="8" name="Picture 7">
            <a:extLst>
              <a:ext uri="{FF2B5EF4-FFF2-40B4-BE49-F238E27FC236}">
                <a16:creationId xmlns:a16="http://schemas.microsoft.com/office/drawing/2014/main" id="{0383C759-73DF-A428-577E-CF8B3C48DD1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61272" y="3588443"/>
            <a:ext cx="3286587" cy="2192154"/>
          </a:xfrm>
          <a:prstGeom prst="rect">
            <a:avLst/>
          </a:prstGeom>
        </p:spPr>
      </p:pic>
      <p:sp>
        <p:nvSpPr>
          <p:cNvPr id="9" name="TextBox 8">
            <a:extLst>
              <a:ext uri="{FF2B5EF4-FFF2-40B4-BE49-F238E27FC236}">
                <a16:creationId xmlns:a16="http://schemas.microsoft.com/office/drawing/2014/main" id="{F365EA83-1B05-AFBE-02E4-832D65724072}"/>
              </a:ext>
            </a:extLst>
          </p:cNvPr>
          <p:cNvSpPr txBox="1"/>
          <p:nvPr/>
        </p:nvSpPr>
        <p:spPr>
          <a:xfrm>
            <a:off x="-889" y="2895943"/>
            <a:ext cx="11685069" cy="410369"/>
          </a:xfrm>
          <a:prstGeom prst="rect">
            <a:avLst/>
          </a:prstGeom>
          <a:noFill/>
        </p:spPr>
        <p:txBody>
          <a:bodyPr wrap="square">
            <a:spAutoFit/>
          </a:bodyPr>
          <a:lstStyle/>
          <a:p>
            <a:pPr lvl="1" algn="ctr">
              <a:lnSpc>
                <a:spcPct val="107000"/>
              </a:lnSpc>
              <a:spcBef>
                <a:spcPts val="930"/>
              </a:spcBef>
              <a:spcAft>
                <a:spcPts val="600"/>
              </a:spcAft>
              <a:defRPr/>
            </a:pP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hlinkClick r:id="rId6"/>
              </a:rPr>
              <a:t>https://cybersecurity.research.baylor.edu/academic-activities/k-12-programs</a:t>
            </a:r>
            <a:r>
              <a:rPr lang="en-US" sz="2000" b="1" spc="150" dirty="0">
                <a:solidFill>
                  <a:schemeClr val="accent6">
                    <a:lumMod val="75000"/>
                  </a:schemeClr>
                </a:solidFill>
                <a:latin typeface="Aptos" panose="020B00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9748586"/>
      </p:ext>
    </p:extLst>
  </p:cSld>
  <p:clrMapOvr>
    <a:masterClrMapping/>
  </p:clrMapOvr>
</p:sld>
</file>

<file path=ppt/theme/theme1.xml><?xml version="1.0" encoding="utf-8"?>
<a:theme xmlns:a="http://schemas.openxmlformats.org/drawingml/2006/main" name="Cyber Workforce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BU_PPT_skyline_green" id="{08FC1250-25C8-5A41-ACC4-4EA742583348}" vid="{37A3679E-F4F7-8847-9C32-E6BD101B97C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46799</TotalTime>
  <Words>1415</Words>
  <Application>Microsoft Office PowerPoint</Application>
  <PresentationFormat>Widescreen</PresentationFormat>
  <Paragraphs>235</Paragraphs>
  <Slides>17</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Aptos</vt:lpstr>
      <vt:lpstr>Aptos Display</vt:lpstr>
      <vt:lpstr>Arial</vt:lpstr>
      <vt:lpstr>Calibri</vt:lpstr>
      <vt:lpstr>Faustina Light</vt:lpstr>
      <vt:lpstr>Symbol</vt:lpstr>
      <vt:lpstr>Wingdings</vt:lpstr>
      <vt:lpstr>Cyber Workforce </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Sari McCoy | DSL</dc:creator>
  <cp:lastModifiedBy>Reed, Lesley</cp:lastModifiedBy>
  <cp:revision>70</cp:revision>
  <cp:lastPrinted>2025-08-18T11:59:43Z</cp:lastPrinted>
  <dcterms:created xsi:type="dcterms:W3CDTF">2025-07-14T20:15:20Z</dcterms:created>
  <dcterms:modified xsi:type="dcterms:W3CDTF">2025-12-16T18:45:39Z</dcterms:modified>
</cp:coreProperties>
</file>